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4"/>
  </p:sldMasterIdLst>
  <p:notesMasterIdLst>
    <p:notesMasterId r:id="rId34"/>
  </p:notesMasterIdLst>
  <p:handoutMasterIdLst>
    <p:handoutMasterId r:id="rId35"/>
  </p:handoutMasterIdLst>
  <p:sldIdLst>
    <p:sldId id="257" r:id="rId5"/>
    <p:sldId id="936" r:id="rId6"/>
    <p:sldId id="4578" r:id="rId7"/>
    <p:sldId id="4584" r:id="rId8"/>
    <p:sldId id="1035" r:id="rId9"/>
    <p:sldId id="4585" r:id="rId10"/>
    <p:sldId id="4576" r:id="rId11"/>
    <p:sldId id="4575" r:id="rId12"/>
    <p:sldId id="4574" r:id="rId13"/>
    <p:sldId id="4577" r:id="rId14"/>
    <p:sldId id="1039" r:id="rId15"/>
    <p:sldId id="1040" r:id="rId16"/>
    <p:sldId id="4586" r:id="rId17"/>
    <p:sldId id="4609" r:id="rId18"/>
    <p:sldId id="4607" r:id="rId19"/>
    <p:sldId id="4606" r:id="rId20"/>
    <p:sldId id="4611" r:id="rId21"/>
    <p:sldId id="4568" r:id="rId22"/>
    <p:sldId id="868" r:id="rId23"/>
    <p:sldId id="288" r:id="rId24"/>
    <p:sldId id="290" r:id="rId25"/>
    <p:sldId id="4572" r:id="rId26"/>
    <p:sldId id="4582" r:id="rId27"/>
    <p:sldId id="4567" r:id="rId28"/>
    <p:sldId id="4580" r:id="rId29"/>
    <p:sldId id="1024" r:id="rId30"/>
    <p:sldId id="1025" r:id="rId31"/>
    <p:sldId id="1022" r:id="rId32"/>
    <p:sldId id="1033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0945289-9C74-CE93-5741-26F1F37DD373}" name="Bob Welper" initials="BW" userId="S::Bob.Welper@urus.org::9e4a3922-0deb-4c4e-8dcc-72f8e38aa60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53A"/>
    <a:srgbClr val="E6E6E6"/>
    <a:srgbClr val="0000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160" autoAdjust="0"/>
    <p:restoredTop sz="94660"/>
  </p:normalViewPr>
  <p:slideViewPr>
    <p:cSldViewPr snapToGrid="0">
      <p:cViewPr varScale="1">
        <p:scale>
          <a:sx n="157" d="100"/>
          <a:sy n="157" d="100"/>
        </p:scale>
        <p:origin x="92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1" d="100"/>
          <a:sy n="81" d="100"/>
        </p:scale>
        <p:origin x="287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 rot="5400000">
            <a:off x="-411873" y="498765"/>
            <a:ext cx="1282535" cy="458788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986B36-AD23-4774-8FB2-8553B595C00B}" type="datetimeFigureOut">
              <a:rPr lang="en-US" smtClean="0"/>
              <a:t>1/27/23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0A717C-083D-4A29-A5DF-280DB2E50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2311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B4A78E-8F97-1540-84CF-408F4462240F}" type="datetimeFigureOut">
              <a:rPr lang="en-US" smtClean="0"/>
              <a:t>1/27/23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6E8B2F-5904-8940-94B5-2CD5965D22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920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E8B2F-5904-8940-94B5-2CD5965D223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424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2679A7CC-83E9-4F2A-90BC-0BB74990885C}"/>
              </a:ext>
            </a:extLst>
          </p:cNvPr>
          <p:cNvSpPr/>
          <p:nvPr userDrawn="1"/>
        </p:nvSpPr>
        <p:spPr>
          <a:xfrm>
            <a:off x="9673389" y="5759116"/>
            <a:ext cx="2518611" cy="10988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30" name="Rectangle: Single Corner Snipped 29">
            <a:extLst>
              <a:ext uri="{FF2B5EF4-FFF2-40B4-BE49-F238E27FC236}">
                <a16:creationId xmlns:a16="http://schemas.microsoft.com/office/drawing/2014/main" id="{7CFDED71-3A91-4AB3-A7D1-E1077CB9C628}"/>
              </a:ext>
            </a:extLst>
          </p:cNvPr>
          <p:cNvSpPr>
            <a:spLocks noChangeAspect="1"/>
          </p:cNvSpPr>
          <p:nvPr userDrawn="1"/>
        </p:nvSpPr>
        <p:spPr>
          <a:xfrm>
            <a:off x="-2" y="-20178"/>
            <a:ext cx="10587791" cy="6858000"/>
          </a:xfrm>
          <a:prstGeom prst="snip1Rect">
            <a:avLst>
              <a:gd name="adj" fmla="val 42252"/>
            </a:avLst>
          </a:prstGeom>
          <a:blipFill>
            <a:blip r:embed="rId2"/>
            <a:stretch>
              <a:fillRect l="-11368" t="-3480" r="2662" b="-1404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677729" y="536522"/>
            <a:ext cx="4616165" cy="1216538"/>
          </a:xfrm>
        </p:spPr>
        <p:txBody>
          <a:bodyPr anchor="b">
            <a:normAutofit/>
          </a:bodyPr>
          <a:lstStyle>
            <a:lvl1pPr algn="l">
              <a:defRPr sz="44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677730" y="1753060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 and date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C9E5889-621C-4733-B53C-B523BAC94CAF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accent6"/>
                </a:solidFill>
              </a:defRPr>
            </a:lvl1pPr>
          </a:lstStyle>
          <a:p>
            <a:endParaRPr lang="en-US"/>
          </a:p>
        </p:txBody>
      </p:sp>
      <p:pic>
        <p:nvPicPr>
          <p:cNvPr id="34" name="Picture 33" descr="A picture containing drawing&#10;&#10;Description automatically generated">
            <a:extLst>
              <a:ext uri="{FF2B5EF4-FFF2-40B4-BE49-F238E27FC236}">
                <a16:creationId xmlns:a16="http://schemas.microsoft.com/office/drawing/2014/main" id="{0B87985C-CF51-41AF-9F79-75BC4D732E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0775" y="591153"/>
            <a:ext cx="1879565" cy="426290"/>
          </a:xfrm>
          <a:prstGeom prst="rect">
            <a:avLst/>
          </a:prstGeom>
        </p:spPr>
      </p:pic>
      <p:pic>
        <p:nvPicPr>
          <p:cNvPr id="64" name="Picture 63" descr="A picture containing drawing&#10;&#10;Description automatically generated">
            <a:extLst>
              <a:ext uri="{FF2B5EF4-FFF2-40B4-BE49-F238E27FC236}">
                <a16:creationId xmlns:a16="http://schemas.microsoft.com/office/drawing/2014/main" id="{502D699B-CFC8-4B91-B8D2-7C8D615D02A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3770244" y="-5216971"/>
            <a:ext cx="6954796" cy="19672134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65DA1471-4449-4CBB-B42F-8634D442C372}"/>
              </a:ext>
            </a:extLst>
          </p:cNvPr>
          <p:cNvSpPr/>
          <p:nvPr userDrawn="1"/>
        </p:nvSpPr>
        <p:spPr>
          <a:xfrm flipV="1">
            <a:off x="0" y="6857998"/>
            <a:ext cx="12224083" cy="6171708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v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C7C1B98-55CE-4DB1-82A5-EF70FC663320}"/>
              </a:ext>
            </a:extLst>
          </p:cNvPr>
          <p:cNvSpPr/>
          <p:nvPr userDrawn="1"/>
        </p:nvSpPr>
        <p:spPr>
          <a:xfrm>
            <a:off x="0" y="-3449178"/>
            <a:ext cx="12224083" cy="3449177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736464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6425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1B8B61-8170-468B-A590-A4C06BEBFF88}"/>
              </a:ext>
            </a:extLst>
          </p:cNvPr>
          <p:cNvSpPr/>
          <p:nvPr userDrawn="1"/>
        </p:nvSpPr>
        <p:spPr>
          <a:xfrm>
            <a:off x="9673389" y="5759116"/>
            <a:ext cx="2518611" cy="10988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E109D679-A3FF-4CB4-A8F9-615BBDBF75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0775" y="591153"/>
            <a:ext cx="1879565" cy="426290"/>
          </a:xfrm>
          <a:prstGeom prst="rect">
            <a:avLst/>
          </a:prstGeom>
        </p:spPr>
      </p:pic>
      <p:sp>
        <p:nvSpPr>
          <p:cNvPr id="6" name="Rectangle: Single Corner Snipped 5">
            <a:extLst>
              <a:ext uri="{FF2B5EF4-FFF2-40B4-BE49-F238E27FC236}">
                <a16:creationId xmlns:a16="http://schemas.microsoft.com/office/drawing/2014/main" id="{91955A3A-3E45-4793-914D-C99F469E5BD3}"/>
              </a:ext>
            </a:extLst>
          </p:cNvPr>
          <p:cNvSpPr>
            <a:spLocks noChangeAspect="1"/>
          </p:cNvSpPr>
          <p:nvPr userDrawn="1"/>
        </p:nvSpPr>
        <p:spPr>
          <a:xfrm>
            <a:off x="-2" y="0"/>
            <a:ext cx="10427369" cy="6924676"/>
          </a:xfrm>
          <a:prstGeom prst="snip1Rect">
            <a:avLst>
              <a:gd name="adj" fmla="val 42252"/>
            </a:avLst>
          </a:prstGeom>
          <a:gradFill flip="none" rotWithShape="1">
            <a:gsLst>
              <a:gs pos="46000">
                <a:schemeClr val="tx2"/>
              </a:gs>
              <a:gs pos="100000">
                <a:schemeClr val="accent3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93A5D631-0DDB-408F-8C59-BFC87AC905D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4096815" y="-4968777"/>
            <a:ext cx="6954796" cy="19672134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 algn="l">
              <a:defRPr b="1" i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YOU!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9DFBB07-4958-414A-A5FF-45D97F705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accent6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CF644C0-6923-46BA-92EF-72CC28AB7F70}"/>
              </a:ext>
            </a:extLst>
          </p:cNvPr>
          <p:cNvSpPr/>
          <p:nvPr userDrawn="1"/>
        </p:nvSpPr>
        <p:spPr>
          <a:xfrm flipV="1">
            <a:off x="0" y="6857998"/>
            <a:ext cx="12224083" cy="6171708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v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0E75B10-0775-4F87-AADF-A1ED831DE22E}"/>
              </a:ext>
            </a:extLst>
          </p:cNvPr>
          <p:cNvSpPr/>
          <p:nvPr userDrawn="1"/>
        </p:nvSpPr>
        <p:spPr>
          <a:xfrm>
            <a:off x="0" y="-3449178"/>
            <a:ext cx="12224083" cy="3449177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1923520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EE6429B-9FBE-4A4F-ACD2-5A338618D132}"/>
              </a:ext>
            </a:extLst>
          </p:cNvPr>
          <p:cNvSpPr/>
          <p:nvPr userDrawn="1"/>
        </p:nvSpPr>
        <p:spPr>
          <a:xfrm>
            <a:off x="9673389" y="5759116"/>
            <a:ext cx="2518611" cy="10988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2" name="Rectangle: Single Corner Snipped 11">
            <a:extLst>
              <a:ext uri="{FF2B5EF4-FFF2-40B4-BE49-F238E27FC236}">
                <a16:creationId xmlns:a16="http://schemas.microsoft.com/office/drawing/2014/main" id="{CDAEB0E3-DD4C-4B30-99C8-3082E0C2700B}"/>
              </a:ext>
            </a:extLst>
          </p:cNvPr>
          <p:cNvSpPr>
            <a:spLocks noChangeAspect="1"/>
          </p:cNvSpPr>
          <p:nvPr userDrawn="1"/>
        </p:nvSpPr>
        <p:spPr>
          <a:xfrm>
            <a:off x="-2" y="0"/>
            <a:ext cx="10427369" cy="6924676"/>
          </a:xfrm>
          <a:prstGeom prst="snip1Rect">
            <a:avLst>
              <a:gd name="adj" fmla="val 42252"/>
            </a:avLst>
          </a:prstGeom>
          <a:gradFill flip="none" rotWithShape="1">
            <a:gsLst>
              <a:gs pos="46000">
                <a:schemeClr val="tx2"/>
              </a:gs>
              <a:gs pos="100000">
                <a:schemeClr val="accent3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A992E7F-0DDB-453C-81B4-D563782B3EC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77729" y="2069432"/>
            <a:ext cx="7343324" cy="2045044"/>
          </a:xfrm>
        </p:spPr>
        <p:txBody>
          <a:bodyPr anchor="b">
            <a:normAutofit/>
          </a:bodyPr>
          <a:lstStyle>
            <a:lvl1pPr algn="l">
              <a:defRPr sz="44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39DF5442-677C-442D-93DC-D36F7800F2D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77730" y="4114476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 and date</a:t>
            </a: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6FF3E115-32EA-43CC-A32E-1067104E8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accent6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9" name="Picture 18" descr="A picture containing drawing&#10;&#10;Description automatically generated">
            <a:extLst>
              <a:ext uri="{FF2B5EF4-FFF2-40B4-BE49-F238E27FC236}">
                <a16:creationId xmlns:a16="http://schemas.microsoft.com/office/drawing/2014/main" id="{0BEB1784-A7EF-4382-A571-AF70A04346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0775" y="591153"/>
            <a:ext cx="1879565" cy="426290"/>
          </a:xfrm>
          <a:prstGeom prst="rect">
            <a:avLst/>
          </a:prstGeom>
        </p:spPr>
      </p:pic>
      <p:pic>
        <p:nvPicPr>
          <p:cNvPr id="21" name="Picture 20" descr="A picture containing drawing&#10;&#10;Description automatically generated">
            <a:extLst>
              <a:ext uri="{FF2B5EF4-FFF2-40B4-BE49-F238E27FC236}">
                <a16:creationId xmlns:a16="http://schemas.microsoft.com/office/drawing/2014/main" id="{6A4CBE37-A85A-4B5A-BF48-4B61382EA2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4096815" y="-4968777"/>
            <a:ext cx="6954796" cy="1967213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783F98E-2B4D-4D2A-A599-A7AAB1A81A7F}"/>
              </a:ext>
            </a:extLst>
          </p:cNvPr>
          <p:cNvSpPr/>
          <p:nvPr userDrawn="1"/>
        </p:nvSpPr>
        <p:spPr>
          <a:xfrm flipV="1">
            <a:off x="0" y="6857998"/>
            <a:ext cx="12224083" cy="6171708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v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39D12C-34CF-4074-A4A1-718E76426271}"/>
              </a:ext>
            </a:extLst>
          </p:cNvPr>
          <p:cNvSpPr/>
          <p:nvPr userDrawn="1"/>
        </p:nvSpPr>
        <p:spPr>
          <a:xfrm>
            <a:off x="0" y="-3449178"/>
            <a:ext cx="12224083" cy="3449177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2246166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Single Corner Snipped 18">
            <a:extLst>
              <a:ext uri="{FF2B5EF4-FFF2-40B4-BE49-F238E27FC236}">
                <a16:creationId xmlns:a16="http://schemas.microsoft.com/office/drawing/2014/main" id="{EB3DB080-0483-4982-88A5-890176A5BD56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0"/>
            <a:ext cx="5715048" cy="6924676"/>
          </a:xfrm>
          <a:prstGeom prst="snip1Rect">
            <a:avLst>
              <a:gd name="adj" fmla="val 50000"/>
            </a:avLst>
          </a:prstGeom>
          <a:blipFill>
            <a:blip r:embed="rId2"/>
            <a:stretch>
              <a:fillRect l="-21199" t="1802" r="-21199" b="-1932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06E7E928-E0B7-41B0-BCA0-0A85186711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858796" y="-4968777"/>
            <a:ext cx="6954796" cy="19672134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BB186335-29EE-43BA-8CFC-421B4474C8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42361" y="536522"/>
            <a:ext cx="9156080" cy="1216538"/>
          </a:xfrm>
        </p:spPr>
        <p:txBody>
          <a:bodyPr anchor="b">
            <a:normAutofit/>
          </a:bodyPr>
          <a:lstStyle>
            <a:lvl1pPr algn="r">
              <a:defRPr sz="4400" b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F06F8760-351C-4C70-9DF2-CB03A3A7C28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42362" y="1753060"/>
            <a:ext cx="9156080" cy="165576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 and date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496188-CE47-4E32-A1B2-2A508318D32B}"/>
              </a:ext>
            </a:extLst>
          </p:cNvPr>
          <p:cNvSpPr/>
          <p:nvPr userDrawn="1"/>
        </p:nvSpPr>
        <p:spPr>
          <a:xfrm flipV="1">
            <a:off x="-1371600" y="6857998"/>
            <a:ext cx="13595683" cy="6572252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v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AD10EB-818D-495C-A2D7-7C4C9C92A1E9}"/>
              </a:ext>
            </a:extLst>
          </p:cNvPr>
          <p:cNvSpPr/>
          <p:nvPr userDrawn="1"/>
        </p:nvSpPr>
        <p:spPr>
          <a:xfrm>
            <a:off x="-858796" y="-3449178"/>
            <a:ext cx="13082879" cy="3449177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2288302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Single Corner Snipped 18">
            <a:extLst>
              <a:ext uri="{FF2B5EF4-FFF2-40B4-BE49-F238E27FC236}">
                <a16:creationId xmlns:a16="http://schemas.microsoft.com/office/drawing/2014/main" id="{EB3DB080-0483-4982-88A5-890176A5BD56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0"/>
            <a:ext cx="5715048" cy="6924676"/>
          </a:xfrm>
          <a:prstGeom prst="snip1Rect">
            <a:avLst>
              <a:gd name="adj" fmla="val 50000"/>
            </a:avLst>
          </a:prstGeom>
          <a:gradFill flip="none" rotWithShape="1">
            <a:gsLst>
              <a:gs pos="62000">
                <a:schemeClr val="tx2"/>
              </a:gs>
              <a:gs pos="100000">
                <a:schemeClr val="accent3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C677052-3D22-4070-B7FE-E30F245339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-858796" y="-4968777"/>
            <a:ext cx="6954796" cy="19672134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BB186335-29EE-43BA-8CFC-421B4474C8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55957" y="536522"/>
            <a:ext cx="7042484" cy="1216538"/>
          </a:xfrm>
        </p:spPr>
        <p:txBody>
          <a:bodyPr anchor="b">
            <a:normAutofit/>
          </a:bodyPr>
          <a:lstStyle>
            <a:lvl1pPr algn="r">
              <a:defRPr sz="4400" b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F06F8760-351C-4C70-9DF2-CB03A3A7C28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55958" y="1753060"/>
            <a:ext cx="7042484" cy="165576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 and date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A268DF-0F8D-479D-BB00-5F069E1302A5}"/>
              </a:ext>
            </a:extLst>
          </p:cNvPr>
          <p:cNvSpPr/>
          <p:nvPr userDrawn="1"/>
        </p:nvSpPr>
        <p:spPr>
          <a:xfrm flipV="1">
            <a:off x="-1847850" y="6857998"/>
            <a:ext cx="14071933" cy="6553202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v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21229C-16E3-4CF1-AC09-FF681543A64F}"/>
              </a:ext>
            </a:extLst>
          </p:cNvPr>
          <p:cNvSpPr/>
          <p:nvPr userDrawn="1"/>
        </p:nvSpPr>
        <p:spPr>
          <a:xfrm>
            <a:off x="-1847850" y="-3449178"/>
            <a:ext cx="14071933" cy="3449177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2919942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6"/>
                </a:solidFill>
              </a:defRPr>
            </a:lvl1pPr>
          </a:lstStyle>
          <a:p>
            <a:fld id="{A4E23D8D-D0D1-46A4-9136-B4366E746A6D}" type="datetimeFigureOut">
              <a:rPr lang="en-US" smtClean="0"/>
              <a:t>1/27/23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accent6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038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view of a snow covered mountain&#10;&#10;Description automatically generated">
            <a:extLst>
              <a:ext uri="{FF2B5EF4-FFF2-40B4-BE49-F238E27FC236}">
                <a16:creationId xmlns:a16="http://schemas.microsoft.com/office/drawing/2014/main" id="{CBC88551-CAA0-4008-B016-260EDDFCDA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367" t="35513" r="31694" b="-1"/>
          <a:stretch/>
        </p:blipFill>
        <p:spPr>
          <a:xfrm>
            <a:off x="7291137" y="0"/>
            <a:ext cx="4932946" cy="6858000"/>
          </a:xfrm>
          <a:prstGeom prst="rect">
            <a:avLst/>
          </a:prstGeom>
        </p:spPr>
      </p:pic>
      <p:sp>
        <p:nvSpPr>
          <p:cNvPr id="8" name="Rectangle: Single Corner Snipped 7">
            <a:extLst>
              <a:ext uri="{FF2B5EF4-FFF2-40B4-BE49-F238E27FC236}">
                <a16:creationId xmlns:a16="http://schemas.microsoft.com/office/drawing/2014/main" id="{BE059A18-5B1F-4892-AFE4-5DB1AF1A9F16}"/>
              </a:ext>
            </a:extLst>
          </p:cNvPr>
          <p:cNvSpPr>
            <a:spLocks noChangeAspect="1"/>
          </p:cNvSpPr>
          <p:nvPr userDrawn="1"/>
        </p:nvSpPr>
        <p:spPr>
          <a:xfrm>
            <a:off x="-1" y="-2"/>
            <a:ext cx="10178717" cy="6858000"/>
          </a:xfrm>
          <a:prstGeom prst="snip1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0D11E61B-2EA6-434E-817F-A90A5A337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4824371" y="-3911523"/>
            <a:ext cx="5989324" cy="1694122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453FE87-B020-4731-A1C5-F063DA367810}"/>
              </a:ext>
            </a:extLst>
          </p:cNvPr>
          <p:cNvSpPr/>
          <p:nvPr userDrawn="1"/>
        </p:nvSpPr>
        <p:spPr>
          <a:xfrm flipV="1">
            <a:off x="0" y="6857998"/>
            <a:ext cx="12224083" cy="6171708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v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EA27FA5-0870-4945-9E47-FFCE328D0AE6}"/>
              </a:ext>
            </a:extLst>
          </p:cNvPr>
          <p:cNvSpPr/>
          <p:nvPr userDrawn="1"/>
        </p:nvSpPr>
        <p:spPr>
          <a:xfrm>
            <a:off x="0" y="-3449178"/>
            <a:ext cx="12224083" cy="3449177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v</a:t>
            </a:r>
          </a:p>
        </p:txBody>
      </p:sp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DAFD5575-352C-411B-8E8D-8F94FF93B72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684" y="6128650"/>
            <a:ext cx="1879565" cy="4262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685" y="365125"/>
            <a:ext cx="4788072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1684" y="1825625"/>
            <a:ext cx="9699937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6"/>
                </a:solidFill>
              </a:defRPr>
            </a:lvl1pPr>
          </a:lstStyle>
          <a:p>
            <a:fld id="{A4E23D8D-D0D1-46A4-9136-B4366E746A6D}" type="datetimeFigureOut">
              <a:rPr lang="en-US" smtClean="0"/>
              <a:t>1/27/23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accent6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807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56A98B7-0B4E-4CCC-B585-D8D5B8477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74" t="16847" r="30226"/>
          <a:stretch/>
        </p:blipFill>
        <p:spPr>
          <a:xfrm flipH="1">
            <a:off x="6698058" y="-45116"/>
            <a:ext cx="5526025" cy="6948232"/>
          </a:xfrm>
          <a:prstGeom prst="rect">
            <a:avLst/>
          </a:prstGeom>
        </p:spPr>
      </p:pic>
      <p:sp>
        <p:nvSpPr>
          <p:cNvPr id="14" name="Rectangle: Single Corner Snipped 13">
            <a:extLst>
              <a:ext uri="{FF2B5EF4-FFF2-40B4-BE49-F238E27FC236}">
                <a16:creationId xmlns:a16="http://schemas.microsoft.com/office/drawing/2014/main" id="{EBEAA2A1-345C-46FF-B223-730209E8DAD6}"/>
              </a:ext>
            </a:extLst>
          </p:cNvPr>
          <p:cNvSpPr>
            <a:spLocks noChangeAspect="1"/>
          </p:cNvSpPr>
          <p:nvPr userDrawn="1"/>
        </p:nvSpPr>
        <p:spPr>
          <a:xfrm>
            <a:off x="-1" y="-2"/>
            <a:ext cx="10178717" cy="6858000"/>
          </a:xfrm>
          <a:prstGeom prst="snip1Rect">
            <a:avLst>
              <a:gd name="adj" fmla="val 50000"/>
            </a:avLst>
          </a:prstGeom>
          <a:gradFill>
            <a:gsLst>
              <a:gs pos="46000">
                <a:schemeClr val="tx2"/>
              </a:gs>
              <a:gs pos="100000">
                <a:schemeClr val="accent3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97157EC9-82FE-4E03-81A2-629338C98E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4824371" y="-3911523"/>
            <a:ext cx="5989324" cy="169412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92527B5-76E2-44B1-883F-F229E9DE951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684" y="6128650"/>
            <a:ext cx="1879565" cy="42628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453FE87-B020-4731-A1C5-F063DA367810}"/>
              </a:ext>
            </a:extLst>
          </p:cNvPr>
          <p:cNvSpPr/>
          <p:nvPr userDrawn="1"/>
        </p:nvSpPr>
        <p:spPr>
          <a:xfrm flipV="1">
            <a:off x="0" y="6857998"/>
            <a:ext cx="12224083" cy="6171708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v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EA27FA5-0870-4945-9E47-FFCE328D0AE6}"/>
              </a:ext>
            </a:extLst>
          </p:cNvPr>
          <p:cNvSpPr/>
          <p:nvPr userDrawn="1"/>
        </p:nvSpPr>
        <p:spPr>
          <a:xfrm>
            <a:off x="0" y="-3449178"/>
            <a:ext cx="12224083" cy="3449177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v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685" y="365125"/>
            <a:ext cx="4788072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1684" y="1825625"/>
            <a:ext cx="9699937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6"/>
                </a:solidFill>
              </a:defRPr>
            </a:lvl1pPr>
          </a:lstStyle>
          <a:p>
            <a:fld id="{A4E23D8D-D0D1-46A4-9136-B4366E746A6D}" type="datetimeFigureOut">
              <a:rPr lang="en-US" smtClean="0"/>
              <a:t>1/27/23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accent6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0320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6"/>
                </a:solidFill>
              </a:defRPr>
            </a:lvl1pPr>
          </a:lstStyle>
          <a:p>
            <a:fld id="{A4E23D8D-D0D1-46A4-9136-B4366E746A6D}" type="datetimeFigureOut">
              <a:rPr lang="en-US" smtClean="0"/>
              <a:t>1/27/23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6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882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6"/>
                </a:solidFill>
              </a:defRPr>
            </a:lvl1pPr>
          </a:lstStyle>
          <a:p>
            <a:fld id="{A4E23D8D-D0D1-46A4-9136-B4366E746A6D}" type="datetimeFigureOut">
              <a:rPr lang="en-US" smtClean="0"/>
              <a:t>1/27/23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6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588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46008445-5D1C-4F67-9F05-F4AA206A876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0775" y="6066585"/>
            <a:ext cx="1879565" cy="42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995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5" r:id="rId2"/>
    <p:sldLayoutId id="2147483680" r:id="rId3"/>
    <p:sldLayoutId id="2147483686" r:id="rId4"/>
    <p:sldLayoutId id="2147483679" r:id="rId5"/>
    <p:sldLayoutId id="2147483689" r:id="rId6"/>
    <p:sldLayoutId id="2147483690" r:id="rId7"/>
    <p:sldLayoutId id="2147483681" r:id="rId8"/>
    <p:sldLayoutId id="2147483682" r:id="rId9"/>
    <p:sldLayoutId id="2147483684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3168/jds.2019-17597" TargetMode="Externa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9.png"/><Relationship Id="rId7" Type="http://schemas.openxmlformats.org/officeDocument/2006/relationships/hyperlink" Target="http://www.afimilk.com/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Relationship Id="rId6" Type="http://schemas.openxmlformats.org/officeDocument/2006/relationships/hyperlink" Target="http://goo.gl/wu8YtR" TargetMode="External"/><Relationship Id="rId5" Type="http://schemas.openxmlformats.org/officeDocument/2006/relationships/image" Target="../media/image30.png"/><Relationship Id="rId4" Type="http://schemas.openxmlformats.org/officeDocument/2006/relationships/hyperlink" Target="http://c-lockinc.com/" TargetMode="External"/><Relationship Id="rId9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1C72E58-141E-494E-B2FD-FE139CEEFE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7729" y="556699"/>
            <a:ext cx="7046904" cy="181502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4000" dirty="0">
                <a:solidFill>
                  <a:srgbClr val="FFFF00"/>
                </a:solidFill>
              </a:rPr>
              <a:t>Sustainable dairying for the next 10 years and beyond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07A2081-3CA1-C94D-81BE-E10BF9B7F5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7730" y="2478089"/>
            <a:ext cx="5418270" cy="1083978"/>
          </a:xfrm>
          <a:solidFill>
            <a:schemeClr val="bg1">
              <a:alpha val="53000"/>
            </a:schemeClr>
          </a:solidFill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2000" b="1" dirty="0">
                <a:solidFill>
                  <a:schemeClr val="tx2"/>
                </a:solidFill>
              </a:rPr>
              <a:t>John B. Cole, PhD  </a:t>
            </a:r>
          </a:p>
          <a:p>
            <a:pPr>
              <a:spcBef>
                <a:spcPts val="600"/>
              </a:spcBef>
            </a:pPr>
            <a:r>
              <a:rPr lang="en-US" sz="2000" b="1" dirty="0">
                <a:solidFill>
                  <a:schemeClr val="tx2"/>
                </a:solidFill>
              </a:rPr>
              <a:t>PEAK Sr. VP for Research &amp; Development</a:t>
            </a:r>
          </a:p>
          <a:p>
            <a:pPr>
              <a:spcBef>
                <a:spcPts val="600"/>
              </a:spcBef>
            </a:pPr>
            <a:r>
              <a:rPr lang="en-US" sz="2000" b="1" dirty="0" err="1">
                <a:solidFill>
                  <a:schemeClr val="tx2"/>
                </a:solidFill>
              </a:rPr>
              <a:t>john.cole@urus.org</a:t>
            </a:r>
            <a:endParaRPr lang="en-US" sz="2000" b="1" dirty="0">
              <a:solidFill>
                <a:schemeClr val="tx2"/>
              </a:solidFill>
            </a:endParaRPr>
          </a:p>
          <a:p>
            <a:endParaRPr lang="en-US" dirty="0">
              <a:solidFill>
                <a:schemeClr val="tx2"/>
              </a:solidFill>
            </a:endParaRPr>
          </a:p>
          <a:p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9062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EA897-738C-DA6E-32A1-BADDE5BB4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Dairy Roadmap achievements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EF34-C59B-EC48-57CE-7457962154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Dairy producers have achieved:</a:t>
            </a:r>
          </a:p>
          <a:p>
            <a:r>
              <a:rPr lang="en-US" dirty="0"/>
              <a:t>24% decline in GHG emissions associated with milk production</a:t>
            </a:r>
          </a:p>
          <a:p>
            <a:r>
              <a:rPr lang="en-US" dirty="0"/>
              <a:t>43% of dairy farmers implement or use renewable energy</a:t>
            </a:r>
          </a:p>
          <a:p>
            <a:r>
              <a:rPr lang="en-US" dirty="0"/>
              <a:t>78% of farmers implement water efficiency measures</a:t>
            </a:r>
          </a:p>
          <a:p>
            <a:r>
              <a:rPr lang="en-US" dirty="0"/>
              <a:t>73% of dairy farms implemented nutrient management plans</a:t>
            </a:r>
          </a:p>
        </p:txBody>
      </p:sp>
      <p:pic>
        <p:nvPicPr>
          <p:cNvPr id="2052" name="Picture 4" descr="Dairy Roadmap logo featuring cows, sun, milk and a house around a circle with GB flag">
            <a:extLst>
              <a:ext uri="{FF2B5EF4-FFF2-40B4-BE49-F238E27FC236}">
                <a16:creationId xmlns:a16="http://schemas.microsoft.com/office/drawing/2014/main" id="{C7447D71-9AE6-49AC-FA79-2BC049B53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27541"/>
            <a:ext cx="1797812" cy="173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BAB620-89BF-D4AA-26DA-5482D1635E64}"/>
              </a:ext>
            </a:extLst>
          </p:cNvPr>
          <p:cNvSpPr txBox="1"/>
          <p:nvPr/>
        </p:nvSpPr>
        <p:spPr>
          <a:xfrm>
            <a:off x="1797812" y="6488668"/>
            <a:ext cx="7528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Source:</a:t>
            </a:r>
            <a:r>
              <a:rPr lang="en-US" dirty="0">
                <a:solidFill>
                  <a:schemeClr val="accent6"/>
                </a:solidFill>
              </a:rPr>
              <a:t> AHDB Dairy Roadmap (https://</a:t>
            </a:r>
            <a:r>
              <a:rPr lang="en-US" dirty="0" err="1">
                <a:solidFill>
                  <a:schemeClr val="accent6"/>
                </a:solidFill>
              </a:rPr>
              <a:t>ahdb.org.uk</a:t>
            </a:r>
            <a:r>
              <a:rPr lang="en-US" dirty="0">
                <a:solidFill>
                  <a:schemeClr val="accent6"/>
                </a:solidFill>
              </a:rPr>
              <a:t>/the-dairy-roadmap).</a:t>
            </a:r>
          </a:p>
        </p:txBody>
      </p:sp>
    </p:spTree>
    <p:extLst>
      <p:ext uri="{BB962C8B-B14F-4D97-AF65-F5344CB8AC3E}">
        <p14:creationId xmlns:p14="http://schemas.microsoft.com/office/powerpoint/2010/main" val="23759395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B7F24CA-6E65-8343-AE15-6BE1A10DD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bottom line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9A66F3-02F3-E34F-9129-3C7D7659B5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137837" cy="4351338"/>
          </a:xfrm>
        </p:spPr>
        <p:txBody>
          <a:bodyPr/>
          <a:lstStyle/>
          <a:p>
            <a:r>
              <a:rPr lang="en-US" dirty="0"/>
              <a:t>Overall trends are favorable, but there are opportunities for improvement</a:t>
            </a:r>
          </a:p>
          <a:p>
            <a:r>
              <a:rPr lang="en-US" dirty="0"/>
              <a:t>If dairy farmers don’t set their own path, others will do it for them</a:t>
            </a:r>
          </a:p>
        </p:txBody>
      </p:sp>
      <p:pic>
        <p:nvPicPr>
          <p:cNvPr id="4098" name="Picture 2" descr="What Manure Digesters Can And Can&amp;amp;#39;t Do | WisContext">
            <a:extLst>
              <a:ext uri="{FF2B5EF4-FFF2-40B4-BE49-F238E27FC236}">
                <a16:creationId xmlns:a16="http://schemas.microsoft.com/office/drawing/2014/main" id="{2FAD1BBC-D61C-0649-BD02-20B38627B8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94"/>
          <a:stretch/>
        </p:blipFill>
        <p:spPr bwMode="auto">
          <a:xfrm>
            <a:off x="5205893" y="1484123"/>
            <a:ext cx="5677214" cy="3889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80561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4FE0CF4-01F7-C54F-934A-BB9801D3F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795" y="1694292"/>
            <a:ext cx="5923638" cy="2926260"/>
          </a:xfrm>
        </p:spPr>
        <p:txBody>
          <a:bodyPr>
            <a:normAutofit/>
          </a:bodyPr>
          <a:lstStyle/>
          <a:p>
            <a:r>
              <a:rPr lang="en-US" dirty="0"/>
              <a:t>How are productivity and fertility related to sustainability?</a:t>
            </a:r>
          </a:p>
        </p:txBody>
      </p:sp>
    </p:spTree>
    <p:extLst>
      <p:ext uri="{BB962C8B-B14F-4D97-AF65-F5344CB8AC3E}">
        <p14:creationId xmlns:p14="http://schemas.microsoft.com/office/powerpoint/2010/main" val="38121579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CF775A1-86E4-8F47-3E73-C4DDC55A7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Cow productivity has grown considerably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21DC98F-288D-DE12-4264-5B9BEDFD5B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267874" cy="4351338"/>
          </a:xfrm>
        </p:spPr>
        <p:txBody>
          <a:bodyPr/>
          <a:lstStyle/>
          <a:p>
            <a:r>
              <a:rPr lang="en-US" dirty="0"/>
              <a:t>More milk, fat, and protein from fewer cows</a:t>
            </a:r>
          </a:p>
          <a:p>
            <a:r>
              <a:rPr lang="en-US" dirty="0"/>
              <a:t>Less demand for feed, water, land</a:t>
            </a:r>
          </a:p>
          <a:p>
            <a:r>
              <a:rPr lang="en-US" dirty="0"/>
              <a:t>Smaller farms may struggle with economies of scale</a:t>
            </a:r>
          </a:p>
          <a:p>
            <a:r>
              <a:rPr lang="en-US" dirty="0"/>
              <a:t>Larger farms have more trouble dealing with waste</a:t>
            </a:r>
          </a:p>
        </p:txBody>
      </p:sp>
      <p:pic>
        <p:nvPicPr>
          <p:cNvPr id="10" name="Picture 9" descr="Graphical user interface, chart, line chart&#10;&#10;Description automatically generated">
            <a:extLst>
              <a:ext uri="{FF2B5EF4-FFF2-40B4-BE49-F238E27FC236}">
                <a16:creationId xmlns:a16="http://schemas.microsoft.com/office/drawing/2014/main" id="{120EFE46-54F0-6170-1C81-FDC42DC99D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1" t="38061" r="23386" b="14251"/>
          <a:stretch/>
        </p:blipFill>
        <p:spPr bwMode="auto">
          <a:xfrm>
            <a:off x="5340770" y="1825625"/>
            <a:ext cx="6013030" cy="27868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968533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DE88D-3005-6730-4665-5583BE39E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Trends are now favorable for PL and DPR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5C4CA7C-F8A4-A9F1-027D-70805662FC8E}"/>
              </a:ext>
            </a:extLst>
          </p:cNvPr>
          <p:cNvGrpSpPr/>
          <p:nvPr/>
        </p:nvGrpSpPr>
        <p:grpSpPr>
          <a:xfrm>
            <a:off x="838200" y="1834678"/>
            <a:ext cx="10406341" cy="4468366"/>
            <a:chOff x="838200" y="1834678"/>
            <a:chExt cx="10406341" cy="4468366"/>
          </a:xfrm>
        </p:grpSpPr>
        <p:pic>
          <p:nvPicPr>
            <p:cNvPr id="7170" name="Picture 2">
              <a:extLst>
                <a:ext uri="{FF2B5EF4-FFF2-40B4-BE49-F238E27FC236}">
                  <a16:creationId xmlns:a16="http://schemas.microsoft.com/office/drawing/2014/main" id="{1293DAA2-578D-1D5C-8285-9E90466E2A8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 b="25016"/>
            <a:stretch/>
          </p:blipFill>
          <p:spPr bwMode="auto">
            <a:xfrm>
              <a:off x="947459" y="1834678"/>
              <a:ext cx="10297082" cy="41858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540D60A-F527-2B72-65AE-E1B534FCE0A6}"/>
                </a:ext>
              </a:extLst>
            </p:cNvPr>
            <p:cNvSpPr txBox="1"/>
            <p:nvPr/>
          </p:nvSpPr>
          <p:spPr>
            <a:xfrm>
              <a:off x="838200" y="6026045"/>
              <a:ext cx="482285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Source: </a:t>
              </a:r>
              <a:r>
                <a:rPr lang="en-US" sz="1200" dirty="0"/>
                <a:t>Guinan et al. (2023; https://</a:t>
              </a:r>
              <a:r>
                <a:rPr lang="en-US" sz="1200" dirty="0" err="1"/>
                <a:t>doi.org</a:t>
              </a:r>
              <a:r>
                <a:rPr lang="en-US" sz="1200" dirty="0"/>
                <a:t>/10.3168/jds.2022-22205).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807089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18EDC-BFC9-AC07-197B-779628A55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are cows most commonly culled?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C17C21-5039-2786-92CD-07C75332FA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Categories are culling rate (yellow = low, green = high)</a:t>
            </a:r>
          </a:p>
          <a:p>
            <a:r>
              <a:rPr lang="en-US" dirty="0"/>
              <a:t>US data – UK cows may exit for different reasons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3EF5B89-9101-BE7B-ADBA-5DC8898BAFA4}"/>
              </a:ext>
            </a:extLst>
          </p:cNvPr>
          <p:cNvGrpSpPr/>
          <p:nvPr/>
        </p:nvGrpSpPr>
        <p:grpSpPr>
          <a:xfrm>
            <a:off x="838200" y="3055208"/>
            <a:ext cx="8912703" cy="3688902"/>
            <a:chOff x="838200" y="2041468"/>
            <a:chExt cx="9513536" cy="3735336"/>
          </a:xfrm>
        </p:grpSpPr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9CEE2FC6-4172-90E3-DC80-FF82F4754C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2041468"/>
              <a:ext cx="9513536" cy="3454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6FA9F8A-4D8C-4A6B-0CE0-3DA34E64D254}"/>
                </a:ext>
              </a:extLst>
            </p:cNvPr>
            <p:cNvSpPr txBox="1"/>
            <p:nvPr/>
          </p:nvSpPr>
          <p:spPr>
            <a:xfrm>
              <a:off x="838200" y="5496318"/>
              <a:ext cx="6433131" cy="2804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Source:</a:t>
              </a:r>
              <a:r>
                <a:rPr lang="en-US" sz="1200" dirty="0"/>
                <a:t> De Vries and </a:t>
              </a:r>
              <a:r>
                <a:rPr lang="en-US" sz="1200" dirty="0" err="1"/>
                <a:t>Marcondes</a:t>
              </a:r>
              <a:r>
                <a:rPr lang="en-US" sz="1200" dirty="0"/>
                <a:t> (2020; https://</a:t>
              </a:r>
              <a:r>
                <a:rPr lang="en-US" sz="1200" dirty="0" err="1"/>
                <a:t>doi.org</a:t>
              </a:r>
              <a:r>
                <a:rPr lang="en-US" sz="1200" dirty="0"/>
                <a:t>/10.1017/S1751731119003264).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162346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8657C-C0ED-D518-6D2C-FD12626ED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long should cows stay in the herd?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BEF2A6-5582-A31D-932E-4CC08B004D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685534" cy="4351338"/>
          </a:xfrm>
        </p:spPr>
        <p:txBody>
          <a:bodyPr/>
          <a:lstStyle/>
          <a:p>
            <a:r>
              <a:rPr lang="en-US" dirty="0"/>
              <a:t>There is a balance between age and profitability because younger cows have greater genetic potential.</a:t>
            </a:r>
          </a:p>
          <a:p>
            <a:r>
              <a:rPr lang="en-US" dirty="0"/>
              <a:t>Is genetics actually limiting, or is it feeding, housing, and other factors?</a:t>
            </a:r>
          </a:p>
          <a:p>
            <a:r>
              <a:rPr lang="en-US" dirty="0"/>
              <a:t>Older cows are more</a:t>
            </a:r>
            <a:br>
              <a:rPr lang="en-US" dirty="0"/>
            </a:br>
            <a:r>
              <a:rPr lang="en-US" dirty="0"/>
              <a:t>profitable when genetic</a:t>
            </a:r>
            <a:br>
              <a:rPr lang="en-US" dirty="0"/>
            </a:br>
            <a:r>
              <a:rPr lang="en-US" dirty="0"/>
              <a:t>opportunity cost is lower.</a:t>
            </a:r>
          </a:p>
          <a:p>
            <a:r>
              <a:rPr lang="en-US" i="1" dirty="0"/>
              <a:t>(The blue line goes with the</a:t>
            </a:r>
            <a:br>
              <a:rPr lang="en-US" i="1" dirty="0"/>
            </a:br>
            <a:r>
              <a:rPr lang="en-US" i="1" dirty="0"/>
              <a:t>right axis, and the bars go</a:t>
            </a:r>
            <a:br>
              <a:rPr lang="en-US" i="1" dirty="0"/>
            </a:br>
            <a:r>
              <a:rPr lang="en-US" i="1" dirty="0"/>
              <a:t>with the left axis.)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F2F01B8-F48D-CE0D-5A90-0A7D24ED458A}"/>
              </a:ext>
            </a:extLst>
          </p:cNvPr>
          <p:cNvGrpSpPr/>
          <p:nvPr/>
        </p:nvGrpSpPr>
        <p:grpSpPr>
          <a:xfrm>
            <a:off x="5556531" y="3330429"/>
            <a:ext cx="6319880" cy="3427532"/>
            <a:chOff x="315589" y="3358752"/>
            <a:chExt cx="5108097" cy="2518109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0F5979EE-A973-A590-B860-016145DA5E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589" y="3358752"/>
              <a:ext cx="5108097" cy="23146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4EFE9B4-0780-CD5C-BC35-5ED31785232C}"/>
                </a:ext>
              </a:extLst>
            </p:cNvPr>
            <p:cNvSpPr txBox="1"/>
            <p:nvPr/>
          </p:nvSpPr>
          <p:spPr>
            <a:xfrm>
              <a:off x="320309" y="5673358"/>
              <a:ext cx="3693872" cy="2035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Source:</a:t>
              </a:r>
              <a:r>
                <a:rPr lang="en-US" sz="1200" dirty="0"/>
                <a:t> De Vries (2020; https://</a:t>
              </a:r>
              <a:r>
                <a:rPr lang="en-US" sz="1200" dirty="0" err="1"/>
                <a:t>doi.org</a:t>
              </a:r>
              <a:r>
                <a:rPr lang="en-US" sz="1200" dirty="0"/>
                <a:t>/10.3168/jds.2019-17361).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18775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15DCB-2964-16DA-3FB0-A2B84EF37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152" y="365125"/>
            <a:ext cx="11031648" cy="1325563"/>
          </a:xfrm>
        </p:spPr>
        <p:txBody>
          <a:bodyPr/>
          <a:lstStyle/>
          <a:p>
            <a:r>
              <a:rPr lang="en-US" dirty="0"/>
              <a:t>How is sustainability related to other traits?</a:t>
            </a: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229062BF-8195-EB3C-19B0-50A3E107C604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544694989"/>
              </p:ext>
            </p:extLst>
          </p:nvPr>
        </p:nvGraphicFramePr>
        <p:xfrm>
          <a:off x="322152" y="2233030"/>
          <a:ext cx="10788008" cy="2966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48501">
                  <a:extLst>
                    <a:ext uri="{9D8B030D-6E8A-4147-A177-3AD203B41FA5}">
                      <a16:colId xmlns:a16="http://schemas.microsoft.com/office/drawing/2014/main" val="877749893"/>
                    </a:ext>
                  </a:extLst>
                </a:gridCol>
                <a:gridCol w="1348501">
                  <a:extLst>
                    <a:ext uri="{9D8B030D-6E8A-4147-A177-3AD203B41FA5}">
                      <a16:colId xmlns:a16="http://schemas.microsoft.com/office/drawing/2014/main" val="126669768"/>
                    </a:ext>
                  </a:extLst>
                </a:gridCol>
                <a:gridCol w="1348501">
                  <a:extLst>
                    <a:ext uri="{9D8B030D-6E8A-4147-A177-3AD203B41FA5}">
                      <a16:colId xmlns:a16="http://schemas.microsoft.com/office/drawing/2014/main" val="1341937475"/>
                    </a:ext>
                  </a:extLst>
                </a:gridCol>
                <a:gridCol w="1348501">
                  <a:extLst>
                    <a:ext uri="{9D8B030D-6E8A-4147-A177-3AD203B41FA5}">
                      <a16:colId xmlns:a16="http://schemas.microsoft.com/office/drawing/2014/main" val="1164069196"/>
                    </a:ext>
                  </a:extLst>
                </a:gridCol>
                <a:gridCol w="1348501">
                  <a:extLst>
                    <a:ext uri="{9D8B030D-6E8A-4147-A177-3AD203B41FA5}">
                      <a16:colId xmlns:a16="http://schemas.microsoft.com/office/drawing/2014/main" val="719952268"/>
                    </a:ext>
                  </a:extLst>
                </a:gridCol>
                <a:gridCol w="1348501">
                  <a:extLst>
                    <a:ext uri="{9D8B030D-6E8A-4147-A177-3AD203B41FA5}">
                      <a16:colId xmlns:a16="http://schemas.microsoft.com/office/drawing/2014/main" val="2561215907"/>
                    </a:ext>
                  </a:extLst>
                </a:gridCol>
                <a:gridCol w="1348501">
                  <a:extLst>
                    <a:ext uri="{9D8B030D-6E8A-4147-A177-3AD203B41FA5}">
                      <a16:colId xmlns:a16="http://schemas.microsoft.com/office/drawing/2014/main" val="2556533697"/>
                    </a:ext>
                  </a:extLst>
                </a:gridCol>
                <a:gridCol w="1348501">
                  <a:extLst>
                    <a:ext uri="{9D8B030D-6E8A-4147-A177-3AD203B41FA5}">
                      <a16:colId xmlns:a16="http://schemas.microsoft.com/office/drawing/2014/main" val="365147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Milk</a:t>
                      </a:r>
                      <a:r>
                        <a:rPr lang="en-US" b="1" baseline="30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PL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DPR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HCR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CCR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RFI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CH</a:t>
                      </a:r>
                      <a:r>
                        <a:rPr lang="en-US" b="1" baseline="-250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4654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Milk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0.20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0.11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-0.34</a:t>
                      </a:r>
                    </a:p>
                  </a:txBody>
                  <a:tcPr>
                    <a:solidFill>
                      <a:srgbClr val="FF453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-0.14</a:t>
                      </a:r>
                    </a:p>
                  </a:txBody>
                  <a:tcPr>
                    <a:solidFill>
                      <a:srgbClr val="FF453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-0.22</a:t>
                      </a:r>
                    </a:p>
                  </a:txBody>
                  <a:tcPr>
                    <a:solidFill>
                      <a:srgbClr val="FF453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-0.01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0.21</a:t>
                      </a:r>
                    </a:p>
                  </a:txBody>
                  <a:tcPr>
                    <a:solidFill>
                      <a:srgbClr val="FF453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25456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PL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0.08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0.54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0.31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0.63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-0.08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0.03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35548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DPR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0.04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0.51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0.93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0.09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0.17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25382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HCR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0.01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0.59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0.02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N/A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40591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CCR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0.02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0.04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N/A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98200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RFI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0.14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0.31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25672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CH</a:t>
                      </a:r>
                      <a:r>
                        <a:rPr lang="en-US" b="1" baseline="-25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0.12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1126341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D9CC4595-93F7-8B1F-909C-1634D98D63EF}"/>
              </a:ext>
            </a:extLst>
          </p:cNvPr>
          <p:cNvSpPr txBox="1"/>
          <p:nvPr/>
        </p:nvSpPr>
        <p:spPr>
          <a:xfrm>
            <a:off x="838200" y="1620572"/>
            <a:ext cx="33380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Genetic Relationships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0F8800-C3EA-9AAB-AA95-B7AD17D0FB30}"/>
              </a:ext>
            </a:extLst>
          </p:cNvPr>
          <p:cNvSpPr txBox="1"/>
          <p:nvPr/>
        </p:nvSpPr>
        <p:spPr>
          <a:xfrm>
            <a:off x="322153" y="5368532"/>
            <a:ext cx="10788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aseline="30000" dirty="0"/>
              <a:t>1</a:t>
            </a:r>
            <a:r>
              <a:rPr lang="en-US" sz="1200" b="1" dirty="0"/>
              <a:t>PL</a:t>
            </a:r>
            <a:r>
              <a:rPr lang="en-US" sz="1200" dirty="0"/>
              <a:t> = Productive life (longevity), </a:t>
            </a:r>
            <a:r>
              <a:rPr lang="en-US" sz="1200" b="1" dirty="0"/>
              <a:t>DPR</a:t>
            </a:r>
            <a:r>
              <a:rPr lang="en-US" sz="1200" dirty="0"/>
              <a:t> = Daughter pregnancy rate (fertility), </a:t>
            </a:r>
            <a:r>
              <a:rPr lang="en-US" sz="1200" b="1" dirty="0"/>
              <a:t>HCR</a:t>
            </a:r>
            <a:r>
              <a:rPr lang="en-US" sz="1200" dirty="0"/>
              <a:t> = Heifer conception rate (fertility), </a:t>
            </a:r>
            <a:r>
              <a:rPr lang="en-US" sz="1200" b="1" dirty="0"/>
              <a:t>CCR</a:t>
            </a:r>
            <a:r>
              <a:rPr lang="en-US" sz="1200" dirty="0"/>
              <a:t> = Cow conception rate (fertility), </a:t>
            </a:r>
            <a:r>
              <a:rPr lang="en-US" sz="1200" b="1" dirty="0"/>
              <a:t>RFI</a:t>
            </a:r>
            <a:r>
              <a:rPr lang="en-US" sz="1200" dirty="0"/>
              <a:t> = Residual feed intake (efficiency), and </a:t>
            </a:r>
            <a:r>
              <a:rPr lang="en-US" sz="1200" b="1" dirty="0"/>
              <a:t>CH</a:t>
            </a:r>
            <a:r>
              <a:rPr lang="en-US" sz="1200" b="1" baseline="-25000" dirty="0"/>
              <a:t>4</a:t>
            </a:r>
            <a:r>
              <a:rPr lang="en-US" sz="1200" dirty="0"/>
              <a:t> = Methane production (sustainability). </a:t>
            </a:r>
            <a:r>
              <a:rPr lang="en-US" sz="1200" dirty="0" err="1"/>
              <a:t>Heritabilities</a:t>
            </a:r>
            <a:r>
              <a:rPr lang="en-US" sz="1200" dirty="0"/>
              <a:t> are on the diagonal.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5B500F-AFA6-C5D1-B76A-F467CFED54F5}"/>
              </a:ext>
            </a:extLst>
          </p:cNvPr>
          <p:cNvSpPr txBox="1"/>
          <p:nvPr/>
        </p:nvSpPr>
        <p:spPr>
          <a:xfrm>
            <a:off x="322153" y="5830197"/>
            <a:ext cx="9600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Source:</a:t>
            </a:r>
            <a:r>
              <a:rPr lang="en-US" sz="1200" dirty="0"/>
              <a:t> López-Paredes et al. (2020; </a:t>
            </a:r>
            <a:r>
              <a:rPr lang="en-US" sz="1200" dirty="0">
                <a:hlinkClick r:id="rId2"/>
              </a:rPr>
              <a:t>https://doi.org/10.3168/jds.2019-17597</a:t>
            </a:r>
            <a:r>
              <a:rPr lang="en-US" sz="1200" dirty="0"/>
              <a:t>); Manzanilla-</a:t>
            </a:r>
            <a:r>
              <a:rPr lang="en-US" sz="1200" dirty="0" err="1"/>
              <a:t>Pech</a:t>
            </a:r>
            <a:r>
              <a:rPr lang="en-US" sz="1200" dirty="0"/>
              <a:t> et al. (2021; https://</a:t>
            </a:r>
            <a:r>
              <a:rPr lang="en-US" sz="1200" dirty="0" err="1"/>
              <a:t>doi.org</a:t>
            </a:r>
            <a:r>
              <a:rPr lang="en-US" sz="1200" dirty="0"/>
              <a:t>/10.3168/jds.2020-19889); </a:t>
            </a:r>
            <a:r>
              <a:rPr lang="en-US" sz="1200" dirty="0" err="1"/>
              <a:t>VanRaden</a:t>
            </a:r>
            <a:r>
              <a:rPr lang="en-US" sz="1200" dirty="0"/>
              <a:t> et al. (2021; https://</a:t>
            </a:r>
            <a:r>
              <a:rPr lang="en-US" sz="1200" dirty="0" err="1"/>
              <a:t>www.ars.usda.gov</a:t>
            </a:r>
            <a:r>
              <a:rPr lang="en-US" sz="1200" dirty="0"/>
              <a:t>/</a:t>
            </a:r>
            <a:r>
              <a:rPr lang="en-US" sz="1200" dirty="0" err="1"/>
              <a:t>ARSUserFiles</a:t>
            </a:r>
            <a:r>
              <a:rPr lang="en-US" sz="1200" dirty="0"/>
              <a:t>/80420530/Publications/ARR/nmcalc-2021_ARR-NM8.pdf).</a:t>
            </a:r>
          </a:p>
        </p:txBody>
      </p:sp>
    </p:spTree>
    <p:extLst>
      <p:ext uri="{BB962C8B-B14F-4D97-AF65-F5344CB8AC3E}">
        <p14:creationId xmlns:p14="http://schemas.microsoft.com/office/powerpoint/2010/main" val="20197199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4FE0CF4-01F7-C54F-934A-BB9801D3F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98329"/>
            <a:ext cx="7561333" cy="1325563"/>
          </a:xfrm>
        </p:spPr>
        <p:txBody>
          <a:bodyPr>
            <a:normAutofit/>
          </a:bodyPr>
          <a:lstStyle/>
          <a:p>
            <a:r>
              <a:rPr lang="en-US" dirty="0"/>
              <a:t>How do we breed a sustainable cow?</a:t>
            </a:r>
          </a:p>
        </p:txBody>
      </p:sp>
    </p:spTree>
    <p:extLst>
      <p:ext uri="{BB962C8B-B14F-4D97-AF65-F5344CB8AC3E}">
        <p14:creationId xmlns:p14="http://schemas.microsoft.com/office/powerpoint/2010/main" val="14803106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8A0CD-CE35-D341-BF41-3C927110D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7033"/>
            <a:ext cx="10515600" cy="1325563"/>
          </a:xfrm>
        </p:spPr>
        <p:txBody>
          <a:bodyPr/>
          <a:lstStyle/>
          <a:p>
            <a:r>
              <a:rPr lang="en-US" dirty="0"/>
              <a:t>You can’t milk the same cow forever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1C4F7D3-689C-7E4C-A75C-A0F33D99307B}"/>
              </a:ext>
            </a:extLst>
          </p:cNvPr>
          <p:cNvGrpSpPr/>
          <p:nvPr/>
        </p:nvGrpSpPr>
        <p:grpSpPr>
          <a:xfrm>
            <a:off x="4379624" y="4744995"/>
            <a:ext cx="3265215" cy="1828830"/>
            <a:chOff x="4391890" y="4206240"/>
            <a:chExt cx="3408219" cy="2211066"/>
          </a:xfrm>
        </p:grpSpPr>
        <p:pic>
          <p:nvPicPr>
            <p:cNvPr id="5" name="Picture 6" descr="progress_of_breed">
              <a:extLst>
                <a:ext uri="{FF2B5EF4-FFF2-40B4-BE49-F238E27FC236}">
                  <a16:creationId xmlns:a16="http://schemas.microsoft.com/office/drawing/2014/main" id="{1F192D15-1E1F-6A42-9163-E271EF1DFD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lum bright="24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1890" y="4206240"/>
              <a:ext cx="3408219" cy="221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4">
              <a:extLst>
                <a:ext uri="{FF2B5EF4-FFF2-40B4-BE49-F238E27FC236}">
                  <a16:creationId xmlns:a16="http://schemas.microsoft.com/office/drawing/2014/main" id="{23FF5B2B-D6E6-7147-A768-A8FEFBF1ED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76118" y="4206240"/>
              <a:ext cx="2123991" cy="33489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l">
                <a:spcBef>
                  <a:spcPct val="20000"/>
                </a:spcBef>
                <a:buChar char="•"/>
                <a:tabLst>
                  <a:tab pos="685800" algn="l"/>
                  <a:tab pos="97155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l">
                <a:spcBef>
                  <a:spcPct val="20000"/>
                </a:spcBef>
                <a:buChar char="–"/>
                <a:tabLst>
                  <a:tab pos="685800" algn="l"/>
                  <a:tab pos="97155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l">
                <a:spcBef>
                  <a:spcPct val="20000"/>
                </a:spcBef>
                <a:buChar char="•"/>
                <a:tabLst>
                  <a:tab pos="685800" algn="l"/>
                  <a:tab pos="97155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tabLst>
                  <a:tab pos="685800" algn="l"/>
                  <a:tab pos="9715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tabLst>
                  <a:tab pos="685800" algn="l"/>
                  <a:tab pos="9715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685800" algn="l"/>
                  <a:tab pos="9715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685800" algn="l"/>
                  <a:tab pos="9715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685800" algn="l"/>
                  <a:tab pos="9715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685800" algn="l"/>
                  <a:tab pos="9715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200" dirty="0">
                  <a:solidFill>
                    <a:schemeClr val="bg1"/>
                  </a:solidFill>
                  <a:latin typeface="Tahoma" panose="020B0604030504040204" pitchFamily="34" charset="0"/>
                </a:rPr>
                <a:t>U.S. Ideal Holstein – 1970s 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FE10655-390D-7E4E-A2FB-67AD37563763}"/>
              </a:ext>
            </a:extLst>
          </p:cNvPr>
          <p:cNvGrpSpPr/>
          <p:nvPr/>
        </p:nvGrpSpPr>
        <p:grpSpPr>
          <a:xfrm>
            <a:off x="113085" y="2176466"/>
            <a:ext cx="3284112" cy="2017366"/>
            <a:chOff x="197605" y="1921741"/>
            <a:chExt cx="3540499" cy="2284499"/>
          </a:xfrm>
        </p:grpSpPr>
        <p:pic>
          <p:nvPicPr>
            <p:cNvPr id="4" name="Picture 2" descr="fullcow">
              <a:extLst>
                <a:ext uri="{FF2B5EF4-FFF2-40B4-BE49-F238E27FC236}">
                  <a16:creationId xmlns:a16="http://schemas.microsoft.com/office/drawing/2014/main" id="{60861C84-6532-8348-BC66-DACD25FA7D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3000" b="-2901"/>
            <a:stretch>
              <a:fillRect/>
            </a:stretch>
          </p:blipFill>
          <p:spPr bwMode="auto">
            <a:xfrm>
              <a:off x="197605" y="1921741"/>
              <a:ext cx="3540499" cy="2284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 Box 4">
              <a:extLst>
                <a:ext uri="{FF2B5EF4-FFF2-40B4-BE49-F238E27FC236}">
                  <a16:creationId xmlns:a16="http://schemas.microsoft.com/office/drawing/2014/main" id="{67E73E2D-5A6D-7649-BDD5-D85C96E667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4848" y="1921741"/>
              <a:ext cx="2186464" cy="313678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l">
                <a:spcBef>
                  <a:spcPct val="20000"/>
                </a:spcBef>
                <a:buChar char="•"/>
                <a:tabLst>
                  <a:tab pos="685800" algn="l"/>
                  <a:tab pos="97155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l">
                <a:spcBef>
                  <a:spcPct val="20000"/>
                </a:spcBef>
                <a:buChar char="–"/>
                <a:tabLst>
                  <a:tab pos="685800" algn="l"/>
                  <a:tab pos="97155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l">
                <a:spcBef>
                  <a:spcPct val="20000"/>
                </a:spcBef>
                <a:buChar char="•"/>
                <a:tabLst>
                  <a:tab pos="685800" algn="l"/>
                  <a:tab pos="97155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tabLst>
                  <a:tab pos="685800" algn="l"/>
                  <a:tab pos="9715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tabLst>
                  <a:tab pos="685800" algn="l"/>
                  <a:tab pos="9715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685800" algn="l"/>
                  <a:tab pos="9715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685800" algn="l"/>
                  <a:tab pos="9715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685800" algn="l"/>
                  <a:tab pos="9715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685800" algn="l"/>
                  <a:tab pos="9715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200" dirty="0">
                  <a:solidFill>
                    <a:schemeClr val="bg1"/>
                  </a:solidFill>
                  <a:latin typeface="Tahoma" panose="020B0604030504040204" pitchFamily="34" charset="0"/>
                </a:rPr>
                <a:t>U.S. Ideal Holstein – 1960s 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3CFB7A1-6458-F84E-8EE9-1F30F8F99D0D}"/>
              </a:ext>
            </a:extLst>
          </p:cNvPr>
          <p:cNvGrpSpPr/>
          <p:nvPr/>
        </p:nvGrpSpPr>
        <p:grpSpPr>
          <a:xfrm>
            <a:off x="8627268" y="2076481"/>
            <a:ext cx="2931392" cy="2217335"/>
            <a:chOff x="9063003" y="1921741"/>
            <a:chExt cx="2931392" cy="2217335"/>
          </a:xfrm>
        </p:grpSpPr>
        <p:pic>
          <p:nvPicPr>
            <p:cNvPr id="10" name="Picture 3">
              <a:extLst>
                <a:ext uri="{FF2B5EF4-FFF2-40B4-BE49-F238E27FC236}">
                  <a16:creationId xmlns:a16="http://schemas.microsoft.com/office/drawing/2014/main" id="{830A1C8A-87F6-8C4B-8EE3-CD81A56353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63003" y="1921741"/>
              <a:ext cx="2931392" cy="22173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Text Box 4">
              <a:extLst>
                <a:ext uri="{FF2B5EF4-FFF2-40B4-BE49-F238E27FC236}">
                  <a16:creationId xmlns:a16="http://schemas.microsoft.com/office/drawing/2014/main" id="{B34BC8C5-81C6-B643-A2F8-218BCF950A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63003" y="1921741"/>
              <a:ext cx="2014451" cy="276999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l">
                <a:spcBef>
                  <a:spcPct val="20000"/>
                </a:spcBef>
                <a:buChar char="•"/>
                <a:tabLst>
                  <a:tab pos="685800" algn="l"/>
                  <a:tab pos="97155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l">
                <a:spcBef>
                  <a:spcPct val="20000"/>
                </a:spcBef>
                <a:buChar char="–"/>
                <a:tabLst>
                  <a:tab pos="685800" algn="l"/>
                  <a:tab pos="97155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l">
                <a:spcBef>
                  <a:spcPct val="20000"/>
                </a:spcBef>
                <a:buChar char="•"/>
                <a:tabLst>
                  <a:tab pos="685800" algn="l"/>
                  <a:tab pos="97155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tabLst>
                  <a:tab pos="685800" algn="l"/>
                  <a:tab pos="9715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tabLst>
                  <a:tab pos="685800" algn="l"/>
                  <a:tab pos="9715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685800" algn="l"/>
                  <a:tab pos="9715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685800" algn="l"/>
                  <a:tab pos="9715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685800" algn="l"/>
                  <a:tab pos="9715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685800" algn="l"/>
                  <a:tab pos="9715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200" dirty="0">
                  <a:solidFill>
                    <a:schemeClr val="bg1"/>
                  </a:solidFill>
                  <a:latin typeface="Tahoma" panose="020B0604030504040204" pitchFamily="34" charset="0"/>
                </a:rPr>
                <a:t>U.S. Ideal Holstein – 2012 </a:t>
              </a:r>
            </a:p>
          </p:txBody>
        </p:sp>
      </p:grpSp>
      <p:pic>
        <p:nvPicPr>
          <p:cNvPr id="1026" name="Picture 2" descr="Handle transition cows with ease">
            <a:extLst>
              <a:ext uri="{FF2B5EF4-FFF2-40B4-BE49-F238E27FC236}">
                <a16:creationId xmlns:a16="http://schemas.microsoft.com/office/drawing/2014/main" id="{D289E967-0FE6-7F4F-8DB0-7DEAD2DC9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430" y="1690688"/>
            <a:ext cx="5135605" cy="2988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4">
            <a:extLst>
              <a:ext uri="{FF2B5EF4-FFF2-40B4-BE49-F238E27FC236}">
                <a16:creationId xmlns:a16="http://schemas.microsoft.com/office/drawing/2014/main" id="{47455947-B056-784F-A352-BD22E93794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0228" y="1690688"/>
            <a:ext cx="2129808" cy="276999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har char="•"/>
              <a:tabLst>
                <a:tab pos="685800" algn="l"/>
                <a:tab pos="97155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tabLst>
                <a:tab pos="685800" algn="l"/>
                <a:tab pos="97155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tabLst>
                <a:tab pos="685800" algn="l"/>
                <a:tab pos="9715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tabLst>
                <a:tab pos="685800" algn="l"/>
                <a:tab pos="97155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tabLst>
                <a:tab pos="685800" algn="l"/>
                <a:tab pos="97155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85800" algn="l"/>
                <a:tab pos="97155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85800" algn="l"/>
                <a:tab pos="97155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85800" algn="l"/>
                <a:tab pos="97155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85800" algn="l"/>
                <a:tab pos="97155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1200" dirty="0">
                <a:solidFill>
                  <a:schemeClr val="bg1"/>
                </a:solidFill>
                <a:latin typeface="Tahoma" panose="020B0604030504040204" pitchFamily="34" charset="0"/>
              </a:rPr>
              <a:t>U.S. Ideal Holstein – 2020s? </a:t>
            </a:r>
          </a:p>
        </p:txBody>
      </p:sp>
    </p:spTree>
    <p:extLst>
      <p:ext uri="{BB962C8B-B14F-4D97-AF65-F5344CB8AC3E}">
        <p14:creationId xmlns:p14="http://schemas.microsoft.com/office/powerpoint/2010/main" val="19690836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Topics for discussion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87420"/>
            <a:ext cx="5028526" cy="4351338"/>
          </a:xfrm>
        </p:spPr>
        <p:txBody>
          <a:bodyPr/>
          <a:lstStyle/>
          <a:p>
            <a:pPr marL="284149" indent="-284149">
              <a:lnSpc>
                <a:spcPts val="3200"/>
              </a:lnSpc>
              <a:spcAft>
                <a:spcPts val="1333"/>
              </a:spcAft>
            </a:pPr>
            <a:r>
              <a:rPr lang="en-US" dirty="0"/>
              <a:t>What does sustainable dairying look like?</a:t>
            </a:r>
          </a:p>
          <a:p>
            <a:pPr marL="284149" indent="-284149">
              <a:lnSpc>
                <a:spcPts val="3200"/>
              </a:lnSpc>
              <a:spcAft>
                <a:spcPts val="1333"/>
              </a:spcAft>
            </a:pPr>
            <a:r>
              <a:rPr lang="en-US" dirty="0"/>
              <a:t>How are productivity and fertility related to sustainability?</a:t>
            </a:r>
          </a:p>
          <a:p>
            <a:pPr marL="284149" indent="-284149">
              <a:lnSpc>
                <a:spcPts val="3200"/>
              </a:lnSpc>
              <a:spcAft>
                <a:spcPts val="1333"/>
              </a:spcAft>
            </a:pPr>
            <a:r>
              <a:rPr lang="en-US" dirty="0"/>
              <a:t>How do we breed a sustainable cow?</a:t>
            </a:r>
          </a:p>
          <a:p>
            <a:pPr marL="284149" indent="-284149">
              <a:lnSpc>
                <a:spcPts val="3200"/>
              </a:lnSpc>
              <a:spcAft>
                <a:spcPts val="1333"/>
              </a:spcAft>
            </a:pPr>
            <a:r>
              <a:rPr lang="en-US" dirty="0"/>
              <a:t>Closing thoughts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5517202-1D66-464E-C3B0-77CA0F4AC6A4}"/>
              </a:ext>
            </a:extLst>
          </p:cNvPr>
          <p:cNvGrpSpPr/>
          <p:nvPr/>
        </p:nvGrpSpPr>
        <p:grpSpPr>
          <a:xfrm>
            <a:off x="5960035" y="1690688"/>
            <a:ext cx="5393765" cy="3919030"/>
            <a:chOff x="5960035" y="1690688"/>
            <a:chExt cx="5393765" cy="391903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6529580-E50A-2B40-B37F-F26DCCF547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9592"/>
            <a:stretch/>
          </p:blipFill>
          <p:spPr>
            <a:xfrm>
              <a:off x="5960035" y="1690688"/>
              <a:ext cx="5393765" cy="3642031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9D54D75-A119-68F9-9C29-6BEF318EB08A}"/>
                </a:ext>
              </a:extLst>
            </p:cNvPr>
            <p:cNvSpPr txBox="1"/>
            <p:nvPr/>
          </p:nvSpPr>
          <p:spPr>
            <a:xfrm>
              <a:off x="5960035" y="5332719"/>
              <a:ext cx="124854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accent6"/>
                  </a:solidFill>
                </a:rPr>
                <a:t>Source:</a:t>
              </a:r>
              <a:r>
                <a:rPr lang="en-US" sz="1200" dirty="0">
                  <a:solidFill>
                    <a:schemeClr val="accent6"/>
                  </a:solidFill>
                </a:rPr>
                <a:t> Author.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763493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#</a:t>
            </a:r>
            <a:r>
              <a:rPr lang="en-US" dirty="0" err="1"/>
              <a:t>PhenotypeIsKing</a:t>
            </a: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6321C06-1773-8F44-80C4-C17BCB7FFD2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lnSpc>
                <a:spcPts val="2700"/>
              </a:lnSpc>
              <a:spcAft>
                <a:spcPts val="1800"/>
              </a:spcAft>
            </a:pPr>
            <a:r>
              <a:rPr lang="en-US" sz="2800" dirty="0">
                <a:solidFill>
                  <a:schemeClr val="accent6"/>
                </a:solidFill>
              </a:rPr>
              <a:t>Current milk recording schemes</a:t>
            </a:r>
          </a:p>
          <a:p>
            <a:pPr>
              <a:lnSpc>
                <a:spcPts val="2700"/>
              </a:lnSpc>
              <a:spcAft>
                <a:spcPts val="1800"/>
              </a:spcAft>
            </a:pPr>
            <a:r>
              <a:rPr lang="en-US" sz="2800" dirty="0">
                <a:solidFill>
                  <a:schemeClr val="accent6"/>
                </a:solidFill>
              </a:rPr>
              <a:t>Many farms participate</a:t>
            </a:r>
          </a:p>
          <a:p>
            <a:pPr>
              <a:lnSpc>
                <a:spcPts val="2700"/>
              </a:lnSpc>
              <a:spcAft>
                <a:spcPts val="1800"/>
              </a:spcAft>
            </a:pPr>
            <a:r>
              <a:rPr lang="en-US" sz="2800" dirty="0">
                <a:solidFill>
                  <a:schemeClr val="accent6"/>
                </a:solidFill>
              </a:rPr>
              <a:t>Low-intensity phenotyping </a:t>
            </a:r>
            <a:br>
              <a:rPr lang="en-US" sz="2800" dirty="0">
                <a:solidFill>
                  <a:schemeClr val="accent6"/>
                </a:solidFill>
              </a:rPr>
            </a:br>
            <a:r>
              <a:rPr lang="en-US" sz="28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(few measurements per cow)</a:t>
            </a:r>
          </a:p>
          <a:p>
            <a:pPr>
              <a:lnSpc>
                <a:spcPts val="2700"/>
              </a:lnSpc>
              <a:spcAft>
                <a:spcPts val="1800"/>
              </a:spcAft>
            </a:pPr>
            <a:r>
              <a:rPr lang="en-US" sz="2800" dirty="0">
                <a:solidFill>
                  <a:schemeClr val="accent6"/>
                </a:solidFill>
              </a:rPr>
              <a:t>Well-suited to traits with </a:t>
            </a:r>
            <a:br>
              <a:rPr lang="en-US" sz="2800" dirty="0">
                <a:solidFill>
                  <a:schemeClr val="accent6"/>
                </a:solidFill>
              </a:rPr>
            </a:br>
            <a:r>
              <a:rPr lang="en-US" sz="2800" dirty="0">
                <a:solidFill>
                  <a:schemeClr val="accent6"/>
                </a:solidFill>
              </a:rPr>
              <a:t>low recording costs</a:t>
            </a:r>
            <a:endParaRPr lang="en-US" sz="2800" dirty="0"/>
          </a:p>
          <a:p>
            <a:endParaRPr lang="en-US" dirty="0"/>
          </a:p>
        </p:txBody>
      </p:sp>
      <p:grpSp>
        <p:nvGrpSpPr>
          <p:cNvPr id="64" name="Group 63"/>
          <p:cNvGrpSpPr/>
          <p:nvPr/>
        </p:nvGrpSpPr>
        <p:grpSpPr>
          <a:xfrm>
            <a:off x="303584" y="1684340"/>
            <a:ext cx="4662729" cy="2016415"/>
            <a:chOff x="1509471" y="3753857"/>
            <a:chExt cx="4662729" cy="2016414"/>
          </a:xfrm>
        </p:grpSpPr>
        <p:pic>
          <p:nvPicPr>
            <p:cNvPr id="55" name="Picture 2" descr="https://www.ars.usda.gov/ARSUserFiles/oc/graphics/photos/feb98/k7964-1.jpg"/>
            <p:cNvPicPr>
              <a:picLocks noChangeAspect="1" noChangeArrowheads="1"/>
            </p:cNvPicPr>
            <p:nvPr/>
          </p:nvPicPr>
          <p:blipFill>
            <a:blip r:embed="rId2" cstate="print"/>
            <a:srcRect t="22837" b="20254"/>
            <a:stretch>
              <a:fillRect/>
            </a:stretch>
          </p:blipFill>
          <p:spPr bwMode="auto">
            <a:xfrm>
              <a:off x="1600200" y="3753857"/>
              <a:ext cx="4572000" cy="1780675"/>
            </a:xfrm>
            <a:prstGeom prst="rect">
              <a:avLst/>
            </a:prstGeom>
            <a:noFill/>
          </p:spPr>
        </p:pic>
        <p:sp>
          <p:nvSpPr>
            <p:cNvPr id="56" name="Rectangle 55"/>
            <p:cNvSpPr/>
            <p:nvPr/>
          </p:nvSpPr>
          <p:spPr>
            <a:xfrm>
              <a:off x="1509471" y="5524050"/>
              <a:ext cx="1649929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i="1" dirty="0">
                  <a:solidFill>
                    <a:schemeClr val="tx2"/>
                  </a:solidFill>
                </a:rPr>
                <a:t>Source: </a:t>
              </a:r>
              <a:r>
                <a:rPr lang="en-US" sz="1000" dirty="0">
                  <a:solidFill>
                    <a:schemeClr val="tx2"/>
                  </a:solidFill>
                </a:rPr>
                <a:t>ARS, USDA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3162979" y="3557167"/>
            <a:ext cx="2173363" cy="3085409"/>
            <a:chOff x="6283282" y="3276600"/>
            <a:chExt cx="2173363" cy="3085409"/>
          </a:xfrm>
        </p:grpSpPr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3" cstate="print"/>
            <a:srcRect l="3085" t="7671" r="9643" b="3525"/>
            <a:stretch>
              <a:fillRect/>
            </a:stretch>
          </p:blipFill>
          <p:spPr>
            <a:xfrm>
              <a:off x="6373845" y="3276600"/>
              <a:ext cx="2082800" cy="2844800"/>
            </a:xfrm>
            <a:prstGeom prst="rect">
              <a:avLst/>
            </a:prstGeom>
          </p:spPr>
        </p:pic>
        <p:sp>
          <p:nvSpPr>
            <p:cNvPr id="66" name="Rectangle 65"/>
            <p:cNvSpPr/>
            <p:nvPr/>
          </p:nvSpPr>
          <p:spPr>
            <a:xfrm>
              <a:off x="6283282" y="6115788"/>
              <a:ext cx="1803334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i="1" dirty="0">
                  <a:solidFill>
                    <a:schemeClr val="tx2"/>
                  </a:solidFill>
                </a:rPr>
                <a:t>Source: </a:t>
              </a:r>
              <a:r>
                <a:rPr lang="en-US" sz="1000" dirty="0">
                  <a:solidFill>
                    <a:schemeClr val="tx2"/>
                  </a:solidFill>
                </a:rPr>
                <a:t>John B. Cole</a:t>
              </a:r>
            </a:p>
          </p:txBody>
        </p:sp>
      </p:grpSp>
      <p:grpSp>
        <p:nvGrpSpPr>
          <p:cNvPr id="70" name="Group 69"/>
          <p:cNvGrpSpPr>
            <a:grpSpLocks noChangeAspect="1"/>
          </p:cNvGrpSpPr>
          <p:nvPr/>
        </p:nvGrpSpPr>
        <p:grpSpPr>
          <a:xfrm>
            <a:off x="303585" y="3790230"/>
            <a:ext cx="3407532" cy="2457040"/>
            <a:chOff x="1119380" y="3776592"/>
            <a:chExt cx="3657600" cy="2637354"/>
          </a:xfrm>
        </p:grpSpPr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22" t="2177" r="2083"/>
            <a:stretch>
              <a:fillRect/>
            </a:stretch>
          </p:blipFill>
          <p:spPr>
            <a:xfrm>
              <a:off x="1199126" y="3776592"/>
              <a:ext cx="2925898" cy="2380825"/>
            </a:xfrm>
            <a:prstGeom prst="rect">
              <a:avLst/>
            </a:prstGeom>
          </p:spPr>
        </p:pic>
        <p:sp>
          <p:nvSpPr>
            <p:cNvPr id="69" name="Rectangle 68"/>
            <p:cNvSpPr/>
            <p:nvPr/>
          </p:nvSpPr>
          <p:spPr>
            <a:xfrm>
              <a:off x="1119380" y="6149656"/>
              <a:ext cx="3657600" cy="2642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i="1" dirty="0">
                  <a:solidFill>
                    <a:schemeClr val="tx2"/>
                  </a:solidFill>
                </a:rPr>
                <a:t>Source: </a:t>
              </a:r>
              <a:r>
                <a:rPr lang="en-US" sz="1000" dirty="0">
                  <a:solidFill>
                    <a:schemeClr val="tx2"/>
                  </a:solidFill>
                </a:rPr>
                <a:t>North Florida Holsteins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44150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776836" y="2688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New phenotypes are expensive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sz="half" idx="4294967295"/>
          </p:nvPr>
        </p:nvSpPr>
        <p:spPr>
          <a:xfrm>
            <a:off x="7029051" y="2001308"/>
            <a:ext cx="5040312" cy="480060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sz="2600" dirty="0">
                <a:solidFill>
                  <a:schemeClr val="accent6"/>
                </a:solidFill>
              </a:rPr>
              <a:t>Some farms may become data brokers</a:t>
            </a:r>
          </a:p>
          <a:p>
            <a:pPr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sz="2600" dirty="0">
                <a:solidFill>
                  <a:schemeClr val="accent6"/>
                </a:solidFill>
              </a:rPr>
              <a:t>A small number relative to current participants in milk recording</a:t>
            </a:r>
          </a:p>
          <a:p>
            <a:pPr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sz="2600" dirty="0">
                <a:solidFill>
                  <a:schemeClr val="accent6"/>
                </a:solidFill>
              </a:rPr>
              <a:t>Intensive phenotyping </a:t>
            </a:r>
            <a:br>
              <a:rPr lang="en-US" sz="2600" dirty="0">
                <a:solidFill>
                  <a:schemeClr val="accent6"/>
                </a:solidFill>
              </a:rPr>
            </a:br>
            <a:r>
              <a:rPr lang="en-US" sz="2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(many measurements per cow)</a:t>
            </a:r>
          </a:p>
          <a:p>
            <a:pPr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sz="2600" dirty="0">
                <a:solidFill>
                  <a:schemeClr val="accent6"/>
                </a:solidFill>
              </a:rPr>
              <a:t>More manageable for expensive-to-</a:t>
            </a:r>
            <a:br>
              <a:rPr lang="en-US" sz="2600" dirty="0">
                <a:solidFill>
                  <a:schemeClr val="accent6"/>
                </a:solidFill>
              </a:rPr>
            </a:br>
            <a:r>
              <a:rPr lang="en-US" sz="2600" dirty="0">
                <a:solidFill>
                  <a:schemeClr val="accent6"/>
                </a:solidFill>
              </a:rPr>
              <a:t>measure traits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959327" y="1709768"/>
            <a:ext cx="2785537" cy="2030905"/>
            <a:chOff x="356487" y="2209800"/>
            <a:chExt cx="2785537" cy="2030905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" cstate="print"/>
            <a:srcRect l="3434" t="26433" r="22225" b="7777"/>
            <a:stretch>
              <a:fillRect/>
            </a:stretch>
          </p:blipFill>
          <p:spPr>
            <a:xfrm>
              <a:off x="441157" y="2209800"/>
              <a:ext cx="2700867" cy="1784684"/>
            </a:xfrm>
            <a:prstGeom prst="rect">
              <a:avLst/>
            </a:prstGeom>
            <a:ln>
              <a:noFill/>
            </a:ln>
          </p:spPr>
        </p:pic>
        <p:sp>
          <p:nvSpPr>
            <p:cNvPr id="23" name="Rectangle 22"/>
            <p:cNvSpPr/>
            <p:nvPr/>
          </p:nvSpPr>
          <p:spPr>
            <a:xfrm>
              <a:off x="356487" y="3994484"/>
              <a:ext cx="2037790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i="1" dirty="0">
                  <a:solidFill>
                    <a:schemeClr val="tx2"/>
                  </a:solidFill>
                </a:rPr>
                <a:t>Source: </a:t>
              </a:r>
              <a:r>
                <a:rPr lang="en-US" sz="1000" dirty="0">
                  <a:solidFill>
                    <a:schemeClr val="tx2"/>
                  </a:solidFill>
                </a:rPr>
                <a:t>John B. Cole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932656" y="1672399"/>
            <a:ext cx="2440539" cy="2368791"/>
            <a:chOff x="6019800" y="3534466"/>
            <a:chExt cx="2440538" cy="2368790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19800" y="3534466"/>
              <a:ext cx="2440538" cy="2122569"/>
            </a:xfrm>
            <a:prstGeom prst="rect">
              <a:avLst/>
            </a:prstGeom>
            <a:ln>
              <a:noFill/>
            </a:ln>
          </p:spPr>
        </p:pic>
        <p:sp>
          <p:nvSpPr>
            <p:cNvPr id="26" name="Rectangle 25"/>
            <p:cNvSpPr/>
            <p:nvPr/>
          </p:nvSpPr>
          <p:spPr>
            <a:xfrm>
              <a:off x="6019800" y="5657035"/>
              <a:ext cx="2440538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000" i="1" dirty="0">
                  <a:solidFill>
                    <a:schemeClr val="tx2"/>
                  </a:solidFill>
                </a:rPr>
                <a:t>Source:</a:t>
              </a:r>
              <a:r>
                <a:rPr lang="en-US" sz="1000" dirty="0">
                  <a:solidFill>
                    <a:schemeClr val="tx2"/>
                  </a:solidFill>
                </a:rPr>
                <a:t> </a:t>
              </a:r>
              <a:r>
                <a:rPr lang="en-US" sz="1000" dirty="0">
                  <a:solidFill>
                    <a:schemeClr val="tx2"/>
                  </a:solidFill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http://c-lockinc.com/</a:t>
              </a:r>
              <a:endParaRPr lang="en-US" sz="10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597735" y="4322751"/>
            <a:ext cx="2795652" cy="2326281"/>
            <a:chOff x="5401730" y="1744646"/>
            <a:chExt cx="2795652" cy="2326281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5" cstate="print"/>
            <a:srcRect l="6084" r="4129"/>
            <a:stretch>
              <a:fillRect/>
            </a:stretch>
          </p:blipFill>
          <p:spPr>
            <a:xfrm>
              <a:off x="5486400" y="1744646"/>
              <a:ext cx="2651760" cy="2082144"/>
            </a:xfrm>
            <a:prstGeom prst="rect">
              <a:avLst/>
            </a:prstGeom>
            <a:ln>
              <a:noFill/>
            </a:ln>
          </p:spPr>
        </p:pic>
        <p:sp>
          <p:nvSpPr>
            <p:cNvPr id="32" name="Rectangle 31"/>
            <p:cNvSpPr/>
            <p:nvPr/>
          </p:nvSpPr>
          <p:spPr>
            <a:xfrm>
              <a:off x="5401730" y="3824706"/>
              <a:ext cx="2795652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i="1" dirty="0">
                  <a:solidFill>
                    <a:schemeClr val="tx2"/>
                  </a:solidFill>
                </a:rPr>
                <a:t>Source:</a:t>
              </a:r>
              <a:r>
                <a:rPr lang="en-US" sz="1000" dirty="0">
                  <a:solidFill>
                    <a:schemeClr val="tx2"/>
                  </a:solidFill>
                </a:rPr>
                <a:t> </a:t>
              </a:r>
              <a:r>
                <a:rPr lang="en-US" sz="1000" dirty="0">
                  <a:solidFill>
                    <a:schemeClr val="tx2"/>
                  </a:solidFill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http://goo.gl/wu8YtR</a:t>
              </a:r>
              <a:endParaRPr lang="en-US" sz="10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959327" y="3906031"/>
            <a:ext cx="2449480" cy="2742996"/>
            <a:chOff x="234462" y="3613423"/>
            <a:chExt cx="2449480" cy="2742995"/>
          </a:xfrm>
        </p:grpSpPr>
        <p:sp>
          <p:nvSpPr>
            <p:cNvPr id="29" name="Rectangle 28"/>
            <p:cNvSpPr/>
            <p:nvPr/>
          </p:nvSpPr>
          <p:spPr>
            <a:xfrm>
              <a:off x="234462" y="6110197"/>
              <a:ext cx="2449480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i="1" dirty="0">
                  <a:solidFill>
                    <a:schemeClr val="tx2"/>
                  </a:solidFill>
                </a:rPr>
                <a:t>Source:</a:t>
              </a:r>
              <a:r>
                <a:rPr lang="en-US" sz="1000" dirty="0">
                  <a:solidFill>
                    <a:schemeClr val="tx2"/>
                  </a:solidFill>
                </a:rPr>
                <a:t> </a:t>
              </a:r>
              <a:r>
                <a:rPr lang="en-US" sz="1000" dirty="0">
                  <a:solidFill>
                    <a:schemeClr val="tx2"/>
                  </a:solidFill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http://www.afimilk.com/</a:t>
              </a:r>
              <a:endParaRPr lang="en-US" sz="1000" dirty="0">
                <a:solidFill>
                  <a:schemeClr val="tx2"/>
                </a:solidFill>
              </a:endParaRP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8" cstate="print"/>
            <a:srcRect l="13737" t="6061" r="17348" b="11643"/>
            <a:stretch>
              <a:fillRect/>
            </a:stretch>
          </p:blipFill>
          <p:spPr>
            <a:xfrm>
              <a:off x="1259985" y="4959893"/>
              <a:ext cx="1325880" cy="117957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9" cstate="print"/>
            <a:srcRect l="20301" r="22055"/>
            <a:stretch>
              <a:fillRect/>
            </a:stretch>
          </p:blipFill>
          <p:spPr>
            <a:xfrm>
              <a:off x="417997" y="3613423"/>
              <a:ext cx="1143000" cy="1576370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7171454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2956810-0BF4-F54F-A787-E04E7195F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milk sample can tell us more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E67CBECA-6376-6546-A2B5-DF15DC8EFD00}"/>
              </a:ext>
            </a:extLst>
          </p:cNvPr>
          <p:cNvSpPr/>
          <p:nvPr/>
        </p:nvSpPr>
        <p:spPr>
          <a:xfrm>
            <a:off x="3284283" y="2180659"/>
            <a:ext cx="1354668" cy="1113780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Test-day sample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EA5FD78-E097-D54E-9AE6-74AD2CE14F22}"/>
              </a:ext>
            </a:extLst>
          </p:cNvPr>
          <p:cNvGrpSpPr/>
          <p:nvPr/>
        </p:nvGrpSpPr>
        <p:grpSpPr>
          <a:xfrm>
            <a:off x="4880748" y="2016810"/>
            <a:ext cx="2345266" cy="2225881"/>
            <a:chOff x="4487335" y="1910484"/>
            <a:chExt cx="2345266" cy="2225881"/>
          </a:xfrm>
        </p:grpSpPr>
        <p:pic>
          <p:nvPicPr>
            <p:cNvPr id="9218" name="Picture 2" descr="Prediction of mastitis and pregnancy state from milk mid-infrared (MIR)  spectroscopy in dairy cows and the genetic background of MIR predicted  phenotypes::BOKU">
              <a:extLst>
                <a:ext uri="{FF2B5EF4-FFF2-40B4-BE49-F238E27FC236}">
                  <a16:creationId xmlns:a16="http://schemas.microsoft.com/office/drawing/2014/main" id="{1C3987D4-216E-2544-8037-DF176F40872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97" t="58926" r="52880" b="4563"/>
            <a:stretch/>
          </p:blipFill>
          <p:spPr bwMode="auto">
            <a:xfrm>
              <a:off x="4487335" y="1910484"/>
              <a:ext cx="2345266" cy="15185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634DCEF-5B9F-5342-9647-C7B900788AB6}"/>
                </a:ext>
              </a:extLst>
            </p:cNvPr>
            <p:cNvSpPr txBox="1"/>
            <p:nvPr/>
          </p:nvSpPr>
          <p:spPr>
            <a:xfrm>
              <a:off x="5001409" y="3490034"/>
              <a:ext cx="143981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Absorbance</a:t>
              </a:r>
              <a:br>
                <a:rPr lang="en-US" b="1" dirty="0"/>
              </a:br>
              <a:r>
                <a:rPr lang="en-US" b="1" dirty="0"/>
                <a:t>Spectrum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7C71B15-22DD-0645-9FA8-AD50E5E58EE8}"/>
              </a:ext>
            </a:extLst>
          </p:cNvPr>
          <p:cNvGrpSpPr/>
          <p:nvPr/>
        </p:nvGrpSpPr>
        <p:grpSpPr>
          <a:xfrm>
            <a:off x="778149" y="1797014"/>
            <a:ext cx="2370667" cy="2445678"/>
            <a:chOff x="491066" y="1690688"/>
            <a:chExt cx="2370667" cy="244567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EF4A867-BC59-8047-8F79-097E34ADBC35}"/>
                </a:ext>
              </a:extLst>
            </p:cNvPr>
            <p:cNvGrpSpPr/>
            <p:nvPr/>
          </p:nvGrpSpPr>
          <p:grpSpPr>
            <a:xfrm>
              <a:off x="491066" y="1690688"/>
              <a:ext cx="2370667" cy="1700625"/>
              <a:chOff x="7797799" y="2481908"/>
              <a:chExt cx="2370667" cy="1700625"/>
            </a:xfrm>
          </p:grpSpPr>
          <p:pic>
            <p:nvPicPr>
              <p:cNvPr id="9220" name="Picture 4" descr="Prediction of mastitis and pregnancy state from milk mid-infrared (MIR)  spectroscopy in dairy cows and the genetic background of MIR predicted  phenotypes::BOKU">
                <a:extLst>
                  <a:ext uri="{FF2B5EF4-FFF2-40B4-BE49-F238E27FC236}">
                    <a16:creationId xmlns:a16="http://schemas.microsoft.com/office/drawing/2014/main" id="{ABED1DA1-2BD2-3A41-8BD0-D7B0BD2E4E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986" t="12796" r="9366" b="49746"/>
              <a:stretch/>
            </p:blipFill>
            <p:spPr bwMode="auto">
              <a:xfrm>
                <a:off x="7823200" y="2481908"/>
                <a:ext cx="2345266" cy="17006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" name="Triangle 4">
                <a:extLst>
                  <a:ext uri="{FF2B5EF4-FFF2-40B4-BE49-F238E27FC236}">
                    <a16:creationId xmlns:a16="http://schemas.microsoft.com/office/drawing/2014/main" id="{25A1A71D-8658-5E44-8B33-84F85BF03007}"/>
                  </a:ext>
                </a:extLst>
              </p:cNvPr>
              <p:cNvSpPr/>
              <p:nvPr/>
            </p:nvSpPr>
            <p:spPr>
              <a:xfrm>
                <a:off x="7797799" y="3979333"/>
                <a:ext cx="245534" cy="203200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CC7990E-2821-7442-884B-8822E22C877B}"/>
                </a:ext>
              </a:extLst>
            </p:cNvPr>
            <p:cNvSpPr txBox="1"/>
            <p:nvPr/>
          </p:nvSpPr>
          <p:spPr>
            <a:xfrm>
              <a:off x="967235" y="3490035"/>
              <a:ext cx="144372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Milk Testing</a:t>
              </a:r>
              <a:br>
                <a:rPr lang="en-US" b="1" dirty="0"/>
              </a:br>
              <a:r>
                <a:rPr lang="en-US" b="1" dirty="0"/>
                <a:t>Laboratory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6F8E5E0-C160-294A-9C4E-4BCEDCBA915B}"/>
              </a:ext>
            </a:extLst>
          </p:cNvPr>
          <p:cNvSpPr txBox="1"/>
          <p:nvPr/>
        </p:nvSpPr>
        <p:spPr>
          <a:xfrm>
            <a:off x="8051239" y="3670792"/>
            <a:ext cx="17395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Laboratory</a:t>
            </a:r>
          </a:p>
          <a:p>
            <a:pPr algn="ctr"/>
            <a:r>
              <a:rPr lang="en-US" b="1" dirty="0"/>
              <a:t>Measurements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2F7B3E-0B81-BD46-809F-1E4E83074A2C}"/>
              </a:ext>
            </a:extLst>
          </p:cNvPr>
          <p:cNvSpPr txBox="1"/>
          <p:nvPr/>
        </p:nvSpPr>
        <p:spPr>
          <a:xfrm>
            <a:off x="7487072" y="2396724"/>
            <a:ext cx="4860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+</a:t>
            </a:r>
          </a:p>
        </p:txBody>
      </p:sp>
      <p:pic>
        <p:nvPicPr>
          <p:cNvPr id="9224" name="Picture 8">
            <a:extLst>
              <a:ext uri="{FF2B5EF4-FFF2-40B4-BE49-F238E27FC236}">
                <a16:creationId xmlns:a16="http://schemas.microsoft.com/office/drawing/2014/main" id="{4D40FB57-4F88-3144-B8FA-251C7E47E8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4" r="76874" b="2311"/>
          <a:stretch/>
        </p:blipFill>
        <p:spPr bwMode="auto">
          <a:xfrm>
            <a:off x="8529509" y="1503325"/>
            <a:ext cx="783041" cy="2167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urved Left Arrow 15">
            <a:extLst>
              <a:ext uri="{FF2B5EF4-FFF2-40B4-BE49-F238E27FC236}">
                <a16:creationId xmlns:a16="http://schemas.microsoft.com/office/drawing/2014/main" id="{1666595F-67EE-C84F-B6D3-CF2270CA21AE}"/>
              </a:ext>
            </a:extLst>
          </p:cNvPr>
          <p:cNvSpPr/>
          <p:nvPr/>
        </p:nvSpPr>
        <p:spPr>
          <a:xfrm>
            <a:off x="10347225" y="2704021"/>
            <a:ext cx="1583266" cy="2892858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0D7F420-6965-7446-8240-27646881CA3E}"/>
              </a:ext>
            </a:extLst>
          </p:cNvPr>
          <p:cNvGrpSpPr/>
          <p:nvPr/>
        </p:nvGrpSpPr>
        <p:grpSpPr>
          <a:xfrm>
            <a:off x="7568417" y="4752673"/>
            <a:ext cx="2604548" cy="1591735"/>
            <a:chOff x="7281334" y="4210797"/>
            <a:chExt cx="2604548" cy="1591735"/>
          </a:xfrm>
        </p:grpSpPr>
        <p:pic>
          <p:nvPicPr>
            <p:cNvPr id="22" name="Picture 21" descr="Text&#10;&#10;Description automatically generated">
              <a:extLst>
                <a:ext uri="{FF2B5EF4-FFF2-40B4-BE49-F238E27FC236}">
                  <a16:creationId xmlns:a16="http://schemas.microsoft.com/office/drawing/2014/main" id="{C2304449-CA21-5C4D-899F-CD9B4CB939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7869" t="74379" r="20325"/>
            <a:stretch/>
          </p:blipFill>
          <p:spPr>
            <a:xfrm>
              <a:off x="7281334" y="4210797"/>
              <a:ext cx="2604548" cy="945404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B384F9F-8ADB-7F4F-9A4F-271E7D8A6C3D}"/>
                </a:ext>
              </a:extLst>
            </p:cNvPr>
            <p:cNvSpPr txBox="1"/>
            <p:nvPr/>
          </p:nvSpPr>
          <p:spPr>
            <a:xfrm>
              <a:off x="8020075" y="5156201"/>
              <a:ext cx="130195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Prediction</a:t>
              </a:r>
              <a:br>
                <a:rPr lang="en-US" b="1" dirty="0"/>
              </a:br>
              <a:r>
                <a:rPr lang="en-US" b="1" dirty="0"/>
                <a:t>Equation</a:t>
              </a:r>
            </a:p>
          </p:txBody>
        </p:sp>
      </p:grpSp>
      <p:sp>
        <p:nvSpPr>
          <p:cNvPr id="18" name="Left Arrow 17">
            <a:extLst>
              <a:ext uri="{FF2B5EF4-FFF2-40B4-BE49-F238E27FC236}">
                <a16:creationId xmlns:a16="http://schemas.microsoft.com/office/drawing/2014/main" id="{736FFED8-E0DA-5A48-8160-3A952E17D25E}"/>
              </a:ext>
            </a:extLst>
          </p:cNvPr>
          <p:cNvSpPr/>
          <p:nvPr/>
        </p:nvSpPr>
        <p:spPr>
          <a:xfrm>
            <a:off x="5389275" y="4809018"/>
            <a:ext cx="2044632" cy="102178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use to…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DEDF3EB-6954-5747-96D5-AE2B9DE59A73}"/>
              </a:ext>
            </a:extLst>
          </p:cNvPr>
          <p:cNvGrpSpPr/>
          <p:nvPr/>
        </p:nvGrpSpPr>
        <p:grpSpPr>
          <a:xfrm>
            <a:off x="2764738" y="4516661"/>
            <a:ext cx="2503442" cy="1782670"/>
            <a:chOff x="2615584" y="4351807"/>
            <a:chExt cx="2503442" cy="1782670"/>
          </a:xfrm>
        </p:grpSpPr>
        <p:pic>
          <p:nvPicPr>
            <p:cNvPr id="9226" name="Picture 10" descr="Milk Sampling in Summer Temperatures - Lactanet">
              <a:extLst>
                <a:ext uri="{FF2B5EF4-FFF2-40B4-BE49-F238E27FC236}">
                  <a16:creationId xmlns:a16="http://schemas.microsoft.com/office/drawing/2014/main" id="{ED36CBD5-0AF6-1F43-8937-CB7085210C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1131" y="4351807"/>
              <a:ext cx="2092349" cy="11349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6269FD1-2F6B-2C45-8884-669D219B9870}"/>
                </a:ext>
              </a:extLst>
            </p:cNvPr>
            <p:cNvSpPr txBox="1"/>
            <p:nvPr/>
          </p:nvSpPr>
          <p:spPr>
            <a:xfrm>
              <a:off x="2615584" y="5488146"/>
              <a:ext cx="250344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Predict Phenotypes</a:t>
              </a:r>
              <a:br>
                <a:rPr lang="en-US" b="1" dirty="0"/>
              </a:br>
              <a:r>
                <a:rPr lang="en-US" b="1" dirty="0"/>
                <a:t>for All Tested Animals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09752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23EF4-279D-0AAA-92D4-2965EDE46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£PLI is a good selection tool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25A59A-33F0-0245-8FFC-AEA6E7584FE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Look for an index that includes:</a:t>
            </a:r>
          </a:p>
          <a:p>
            <a:r>
              <a:rPr lang="en-US" dirty="0"/>
              <a:t>Production</a:t>
            </a:r>
          </a:p>
          <a:p>
            <a:r>
              <a:rPr lang="en-US" dirty="0"/>
              <a:t>Feed efficiency</a:t>
            </a:r>
          </a:p>
          <a:p>
            <a:r>
              <a:rPr lang="en-US" dirty="0"/>
              <a:t>Fertility</a:t>
            </a:r>
          </a:p>
          <a:p>
            <a:r>
              <a:rPr lang="en-US" dirty="0"/>
              <a:t>Longevity</a:t>
            </a:r>
          </a:p>
          <a:p>
            <a:r>
              <a:rPr lang="en-US" dirty="0"/>
              <a:t>Good udders</a:t>
            </a:r>
          </a:p>
          <a:p>
            <a:pPr marL="0" indent="0">
              <a:buNone/>
            </a:pPr>
            <a:r>
              <a:rPr lang="en-US" dirty="0"/>
              <a:t>Everything else will come along!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409369B-6E11-272E-E072-FC9F78A8AD63}"/>
              </a:ext>
            </a:extLst>
          </p:cNvPr>
          <p:cNvGrpSpPr/>
          <p:nvPr/>
        </p:nvGrpSpPr>
        <p:grpSpPr>
          <a:xfrm>
            <a:off x="838200" y="1858032"/>
            <a:ext cx="5168589" cy="4268058"/>
            <a:chOff x="838200" y="1858032"/>
            <a:chExt cx="5168589" cy="4268058"/>
          </a:xfrm>
        </p:grpSpPr>
        <p:pic>
          <p:nvPicPr>
            <p:cNvPr id="4098" name="Picture 2" descr="£PLI trait pie chart">
              <a:extLst>
                <a:ext uri="{FF2B5EF4-FFF2-40B4-BE49-F238E27FC236}">
                  <a16:creationId xmlns:a16="http://schemas.microsoft.com/office/drawing/2014/main" id="{93DA4B12-46A2-FE74-D131-516ECC2D57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1858032"/>
              <a:ext cx="5168589" cy="38063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04C66E1-BA7E-2F00-5D55-8CBF6DB30E9F}"/>
                </a:ext>
              </a:extLst>
            </p:cNvPr>
            <p:cNvSpPr txBox="1"/>
            <p:nvPr/>
          </p:nvSpPr>
          <p:spPr>
            <a:xfrm>
              <a:off x="838200" y="5664425"/>
              <a:ext cx="50195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accent6"/>
                  </a:solidFill>
                </a:rPr>
                <a:t>Source:</a:t>
              </a:r>
              <a:r>
                <a:rPr lang="en-US" sz="1200" dirty="0">
                  <a:solidFill>
                    <a:schemeClr val="accent6"/>
                  </a:solidFill>
                </a:rPr>
                <a:t> AHDB (2022; https://</a:t>
              </a:r>
              <a:r>
                <a:rPr lang="en-US" sz="1200" dirty="0" err="1">
                  <a:solidFill>
                    <a:schemeClr val="accent6"/>
                  </a:solidFill>
                </a:rPr>
                <a:t>ahdb.org.uk</a:t>
              </a:r>
              <a:r>
                <a:rPr lang="en-US" sz="1200" dirty="0">
                  <a:solidFill>
                    <a:schemeClr val="accent6"/>
                  </a:solidFill>
                </a:rPr>
                <a:t>/knowledge-library/profitable-lifetime-index-</a:t>
              </a:r>
              <a:r>
                <a:rPr lang="en-US" sz="1200" dirty="0" err="1">
                  <a:solidFill>
                    <a:schemeClr val="accent6"/>
                  </a:solidFill>
                </a:rPr>
                <a:t>pli</a:t>
              </a:r>
              <a:r>
                <a:rPr lang="en-US" sz="1200" dirty="0">
                  <a:solidFill>
                    <a:schemeClr val="accent6"/>
                  </a:solidFill>
                </a:rPr>
                <a:t>).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9169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D507349-3F2C-FE44-9D37-05125EFFB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9942"/>
            <a:ext cx="10515600" cy="1325563"/>
          </a:xfrm>
        </p:spPr>
        <p:txBody>
          <a:bodyPr/>
          <a:lstStyle/>
          <a:p>
            <a:r>
              <a:rPr lang="en-US" dirty="0"/>
              <a:t>What will the cow of the future look like?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F2F336B-E8AD-C54A-82CB-6AD6819BA8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545504"/>
            <a:ext cx="5181600" cy="5092553"/>
          </a:xfrm>
        </p:spPr>
        <p:txBody>
          <a:bodyPr/>
          <a:lstStyle/>
          <a:p>
            <a:r>
              <a:rPr lang="en-US" dirty="0"/>
              <a:t>Efficient</a:t>
            </a:r>
          </a:p>
          <a:p>
            <a:r>
              <a:rPr lang="en-US" dirty="0"/>
              <a:t>Smaller and rounder</a:t>
            </a:r>
          </a:p>
          <a:p>
            <a:r>
              <a:rPr lang="en-US" dirty="0"/>
              <a:t>Long-lived</a:t>
            </a:r>
          </a:p>
          <a:p>
            <a:r>
              <a:rPr lang="en-US" dirty="0"/>
              <a:t>Fertile</a:t>
            </a:r>
          </a:p>
          <a:p>
            <a:r>
              <a:rPr lang="en-US" dirty="0"/>
              <a:t>More solids</a:t>
            </a:r>
          </a:p>
          <a:p>
            <a:r>
              <a:rPr lang="en-US" dirty="0"/>
              <a:t>Heat-tolerant</a:t>
            </a:r>
          </a:p>
          <a:p>
            <a:r>
              <a:rPr lang="en-US" dirty="0"/>
              <a:t>Polled</a:t>
            </a:r>
          </a:p>
          <a:p>
            <a:r>
              <a:rPr lang="en-US" dirty="0"/>
              <a:t>Robust</a:t>
            </a:r>
          </a:p>
          <a:p>
            <a:r>
              <a:rPr lang="en-US" dirty="0"/>
              <a:t>Desirable carcass</a:t>
            </a:r>
          </a:p>
          <a:p>
            <a:r>
              <a:rPr lang="en-US" dirty="0"/>
              <a:t>Purebred</a:t>
            </a:r>
          </a:p>
          <a:p>
            <a:endParaRPr lang="en-US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328CE982-681D-A84A-992E-FBF471B3F1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2"/>
          <a:stretch/>
        </p:blipFill>
        <p:spPr bwMode="auto">
          <a:xfrm>
            <a:off x="1214967" y="1545505"/>
            <a:ext cx="3877731" cy="489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59259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4FE0CF4-01F7-C54F-934A-BB9801D3F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98329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Some closing thoughts</a:t>
            </a:r>
          </a:p>
        </p:txBody>
      </p:sp>
    </p:spTree>
    <p:extLst>
      <p:ext uri="{BB962C8B-B14F-4D97-AF65-F5344CB8AC3E}">
        <p14:creationId xmlns:p14="http://schemas.microsoft.com/office/powerpoint/2010/main" val="945741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8F058-9E61-4346-9C80-1EF5F94D5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712" y="365125"/>
            <a:ext cx="10515600" cy="1325563"/>
          </a:xfrm>
        </p:spPr>
        <p:txBody>
          <a:bodyPr/>
          <a:lstStyle/>
          <a:p>
            <a:r>
              <a:rPr lang="en-US" dirty="0"/>
              <a:t>Do we know what we don’t know?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01811-278A-304A-9B1D-2B4CE48697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8712" y="1825625"/>
            <a:ext cx="5181600" cy="4351338"/>
          </a:xfrm>
        </p:spPr>
        <p:txBody>
          <a:bodyPr/>
          <a:lstStyle/>
          <a:p>
            <a:r>
              <a:rPr lang="en-US" dirty="0"/>
              <a:t>Are new devices suited to</a:t>
            </a:r>
            <a:br>
              <a:rPr lang="en-US" dirty="0"/>
            </a:br>
            <a:r>
              <a:rPr lang="en-US" dirty="0"/>
              <a:t>life in a </a:t>
            </a:r>
            <a:r>
              <a:rPr lang="en-US" dirty="0" err="1"/>
              <a:t>freestall</a:t>
            </a:r>
            <a:r>
              <a:rPr lang="en-US" dirty="0"/>
              <a:t> barn?</a:t>
            </a:r>
          </a:p>
          <a:p>
            <a:r>
              <a:rPr lang="en-US" dirty="0"/>
              <a:t>Will new technologies hold up to wear and tear in the field?</a:t>
            </a:r>
          </a:p>
          <a:p>
            <a:r>
              <a:rPr lang="en-US" dirty="0"/>
              <a:t>Are data networks available where they’re needed?</a:t>
            </a:r>
          </a:p>
          <a:p>
            <a:r>
              <a:rPr lang="en-US" dirty="0"/>
              <a:t>Can farmers get end-user support when they need it?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CF4750B-6043-0733-38A0-EBA40DF98707}"/>
              </a:ext>
            </a:extLst>
          </p:cNvPr>
          <p:cNvGrpSpPr/>
          <p:nvPr/>
        </p:nvGrpSpPr>
        <p:grpSpPr>
          <a:xfrm>
            <a:off x="5575951" y="1825625"/>
            <a:ext cx="6372963" cy="3839646"/>
            <a:chOff x="5575951" y="1825625"/>
            <a:chExt cx="6372963" cy="3839646"/>
          </a:xfrm>
        </p:grpSpPr>
        <p:pic>
          <p:nvPicPr>
            <p:cNvPr id="6146" name="Picture 2" descr="ZELP (Zero Emissions Livestock Project) | Royal College of Art">
              <a:extLst>
                <a:ext uri="{FF2B5EF4-FFF2-40B4-BE49-F238E27FC236}">
                  <a16:creationId xmlns:a16="http://schemas.microsoft.com/office/drawing/2014/main" id="{EEDFA334-A1CE-F54C-997D-EAAC98F5289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33462"/>
            <a:stretch/>
          </p:blipFill>
          <p:spPr bwMode="auto">
            <a:xfrm>
              <a:off x="5575951" y="1825625"/>
              <a:ext cx="3476296" cy="3470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44A1EE45-9934-AA9E-B4FE-88124C2290A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841" t="5325" r="4524" b="8147"/>
            <a:stretch/>
          </p:blipFill>
          <p:spPr bwMode="auto">
            <a:xfrm>
              <a:off x="9186649" y="1825625"/>
              <a:ext cx="2762265" cy="3470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73F04D1-4647-7613-5A82-896A250E65FC}"/>
                </a:ext>
              </a:extLst>
            </p:cNvPr>
            <p:cNvSpPr txBox="1"/>
            <p:nvPr/>
          </p:nvSpPr>
          <p:spPr>
            <a:xfrm>
              <a:off x="5575951" y="5295939"/>
              <a:ext cx="38303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Source: </a:t>
              </a:r>
              <a:r>
                <a:rPr lang="en-US" dirty="0" err="1"/>
                <a:t>Zelp</a:t>
              </a:r>
              <a:r>
                <a:rPr lang="en-US" dirty="0"/>
                <a:t> (https://</a:t>
              </a:r>
              <a:r>
                <a:rPr lang="en-US" dirty="0" err="1"/>
                <a:t>www.zelp.co</a:t>
              </a:r>
              <a:r>
                <a:rPr lang="en-US" dirty="0"/>
                <a:t>/).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156992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37BFA-539B-4F4C-A37F-FA218908E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will watch the watchers?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22B1B2-E916-3243-915F-481AC6A2C7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2475" y="2058508"/>
            <a:ext cx="5157787" cy="3684588"/>
          </a:xfrm>
        </p:spPr>
        <p:txBody>
          <a:bodyPr/>
          <a:lstStyle/>
          <a:p>
            <a:r>
              <a:rPr lang="en-US" dirty="0"/>
              <a:t>Many new tools are black boxes</a:t>
            </a:r>
          </a:p>
          <a:p>
            <a:r>
              <a:rPr lang="en-US" dirty="0"/>
              <a:t>Who will validate their performance?</a:t>
            </a:r>
          </a:p>
          <a:p>
            <a:r>
              <a:rPr lang="en-US" dirty="0"/>
              <a:t>What are the gold standards for comparison?</a:t>
            </a:r>
          </a:p>
          <a:p>
            <a:r>
              <a:rPr lang="en-US" dirty="0"/>
              <a:t>How “good” is good enough for decision-making?</a:t>
            </a:r>
          </a:p>
          <a:p>
            <a:endParaRPr lang="en-US" dirty="0"/>
          </a:p>
        </p:txBody>
      </p:sp>
      <p:pic>
        <p:nvPicPr>
          <p:cNvPr id="1026" name="Picture 2" descr="Matrix Sentinel 3d model Maya files free download ...">
            <a:extLst>
              <a:ext uri="{FF2B5EF4-FFF2-40B4-BE49-F238E27FC236}">
                <a16:creationId xmlns:a16="http://schemas.microsoft.com/office/drawing/2014/main" id="{E70E56AD-A3FE-294C-B0C6-0E8EC4312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262" y="1681163"/>
            <a:ext cx="5529263" cy="414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22677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703DB-0E33-9844-BFED-C2B46AAC0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079" y="365125"/>
            <a:ext cx="10515600" cy="1325563"/>
          </a:xfrm>
        </p:spPr>
        <p:txBody>
          <a:bodyPr/>
          <a:lstStyle/>
          <a:p>
            <a:r>
              <a:rPr lang="en-US" dirty="0"/>
              <a:t>This is a team sport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657C8A-7298-9C45-B7BA-B5A11C81CD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8079" y="1690688"/>
            <a:ext cx="5181600" cy="4351338"/>
          </a:xfrm>
        </p:spPr>
        <p:txBody>
          <a:bodyPr/>
          <a:lstStyle/>
          <a:p>
            <a:r>
              <a:rPr lang="en-US" dirty="0"/>
              <a:t>Genetic improvement programs need lots of people working together</a:t>
            </a:r>
          </a:p>
          <a:p>
            <a:r>
              <a:rPr lang="en-US" dirty="0"/>
              <a:t>New technologies aren’t magic, and they can’t do everything</a:t>
            </a:r>
          </a:p>
          <a:p>
            <a:r>
              <a:rPr lang="en-US" dirty="0"/>
              <a:t>We can’t forget that dairy consumers are on the team, too, and what they think matters</a:t>
            </a:r>
          </a:p>
        </p:txBody>
      </p:sp>
      <p:pic>
        <p:nvPicPr>
          <p:cNvPr id="4098" name="Picture 2" descr="Super Bowl LVI - Los Angeles Rams v Cincinnati Bengals">
            <a:extLst>
              <a:ext uri="{FF2B5EF4-FFF2-40B4-BE49-F238E27FC236}">
                <a16:creationId xmlns:a16="http://schemas.microsoft.com/office/drawing/2014/main" id="{26EEB51D-00D1-BD49-8A8F-49CC5C190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49680" y="1825624"/>
            <a:ext cx="6080722" cy="405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16196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3C9A1E8-0699-B34B-8256-D3F6677CF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484" y="358110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Conclusions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EC11C7-2A8C-1642-8E77-FCA81C897F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0484" y="1825625"/>
            <a:ext cx="4822848" cy="4351338"/>
          </a:xfrm>
        </p:spPr>
        <p:txBody>
          <a:bodyPr/>
          <a:lstStyle/>
          <a:p>
            <a:r>
              <a:rPr lang="en-US" dirty="0"/>
              <a:t>The world around us is changing so we need to change, too</a:t>
            </a:r>
          </a:p>
          <a:p>
            <a:r>
              <a:rPr lang="en-US" dirty="0"/>
              <a:t>The cow of the future will need to do more with less</a:t>
            </a:r>
          </a:p>
          <a:p>
            <a:r>
              <a:rPr lang="en-US" dirty="0"/>
              <a:t>We have very powerful tools for creating those cows</a:t>
            </a:r>
          </a:p>
          <a:p>
            <a:r>
              <a:rPr lang="en-US" dirty="0"/>
              <a:t>Social license will become even more important</a:t>
            </a:r>
          </a:p>
          <a:p>
            <a:endParaRPr lang="en-US" dirty="0"/>
          </a:p>
        </p:txBody>
      </p:sp>
      <p:pic>
        <p:nvPicPr>
          <p:cNvPr id="6148" name="Picture 4" descr="WORLD&amp;amp;#39;S COLUMBIAN EXPOSITION | Salem House Press">
            <a:extLst>
              <a:ext uri="{FF2B5EF4-FFF2-40B4-BE49-F238E27FC236}">
                <a16:creationId xmlns:a16="http://schemas.microsoft.com/office/drawing/2014/main" id="{53F92AED-EAF4-D148-97FE-EB391D5FCF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3" r="20018"/>
          <a:stretch/>
        </p:blipFill>
        <p:spPr bwMode="auto">
          <a:xfrm>
            <a:off x="5669783" y="1832640"/>
            <a:ext cx="6368357" cy="466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i.telegraph.co.uk/multimedia/archive/02961/monty_python_spani_2961214k.jpg">
            <a:extLst>
              <a:ext uri="{FF2B5EF4-FFF2-40B4-BE49-F238E27FC236}">
                <a16:creationId xmlns:a16="http://schemas.microsoft.com/office/drawing/2014/main" id="{27D28274-F7F6-4945-BD5D-F7277503CE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t="6679" b="3321"/>
          <a:stretch/>
        </p:blipFill>
        <p:spPr bwMode="auto">
          <a:xfrm>
            <a:off x="20" y="-218474"/>
            <a:ext cx="12191980" cy="6857990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B761D80-3321-0041-96E4-8378A81F5283}"/>
              </a:ext>
            </a:extLst>
          </p:cNvPr>
          <p:cNvSpPr txBox="1"/>
          <p:nvPr/>
        </p:nvSpPr>
        <p:spPr>
          <a:xfrm>
            <a:off x="-20" y="5291211"/>
            <a:ext cx="12192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210017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4FE0CF4-01F7-C54F-934A-BB9801D3F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98329"/>
            <a:ext cx="6477000" cy="2445096"/>
          </a:xfrm>
        </p:spPr>
        <p:txBody>
          <a:bodyPr/>
          <a:lstStyle/>
          <a:p>
            <a:r>
              <a:rPr lang="en-US" dirty="0"/>
              <a:t>What does sustainable dairying look like?</a:t>
            </a:r>
          </a:p>
        </p:txBody>
      </p:sp>
    </p:spTree>
    <p:extLst>
      <p:ext uri="{BB962C8B-B14F-4D97-AF65-F5344CB8AC3E}">
        <p14:creationId xmlns:p14="http://schemas.microsoft.com/office/powerpoint/2010/main" val="15337365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88711B2-3A9F-325F-3E5B-76C7449EC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sustainability?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536AF9-8854-95A1-56F2-0C59104F7F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600" b="1" dirty="0">
                <a:solidFill>
                  <a:schemeClr val="tx1"/>
                </a:solidFill>
              </a:rPr>
              <a:t>“Sustainable development is development that meets the needs of the present without compromising the ability of future generations to meet their own needs.”</a:t>
            </a:r>
          </a:p>
          <a:p>
            <a:pPr marL="0" indent="0">
              <a:buNone/>
            </a:pPr>
            <a:r>
              <a:rPr lang="en-US" sz="2000" b="1" dirty="0"/>
              <a:t>Source:</a:t>
            </a:r>
            <a:r>
              <a:rPr lang="en-US" sz="2000" dirty="0"/>
              <a:t> United Nations (1987, https://</a:t>
            </a:r>
            <a:r>
              <a:rPr lang="en-US" sz="2000" dirty="0" err="1"/>
              <a:t>digitallibrary.un.org</a:t>
            </a:r>
            <a:r>
              <a:rPr lang="en-US" sz="2000" dirty="0"/>
              <a:t>/record/139811)</a:t>
            </a:r>
          </a:p>
        </p:txBody>
      </p:sp>
    </p:spTree>
    <p:extLst>
      <p:ext uri="{BB962C8B-B14F-4D97-AF65-F5344CB8AC3E}">
        <p14:creationId xmlns:p14="http://schemas.microsoft.com/office/powerpoint/2010/main" val="23401705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AFF9AA3-13E2-0C45-B2AA-A3B6EAAE7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Dairy impacts the environment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7BA8F36-8D90-F1A8-A9EB-20CAE280FABF}"/>
              </a:ext>
            </a:extLst>
          </p:cNvPr>
          <p:cNvGrpSpPr/>
          <p:nvPr/>
        </p:nvGrpSpPr>
        <p:grpSpPr>
          <a:xfrm>
            <a:off x="0" y="1451823"/>
            <a:ext cx="10515599" cy="5406177"/>
            <a:chOff x="0" y="1451823"/>
            <a:chExt cx="10515599" cy="5406177"/>
          </a:xfrm>
        </p:grpSpPr>
        <p:pic>
          <p:nvPicPr>
            <p:cNvPr id="9" name="Picture 8" descr="Chart, pie chart&#10;&#10;Description automatically generated">
              <a:extLst>
                <a:ext uri="{FF2B5EF4-FFF2-40B4-BE49-F238E27FC236}">
                  <a16:creationId xmlns:a16="http://schemas.microsoft.com/office/drawing/2014/main" id="{8D337C81-A269-FB88-0394-AA069EFAA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199" y="1451823"/>
              <a:ext cx="8734037" cy="5406177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6635248-02F3-0CB6-7991-1E2CE48CF998}"/>
                </a:ext>
              </a:extLst>
            </p:cNvPr>
            <p:cNvSpPr txBox="1"/>
            <p:nvPr/>
          </p:nvSpPr>
          <p:spPr>
            <a:xfrm>
              <a:off x="0" y="6457890"/>
              <a:ext cx="105155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chemeClr val="accent6"/>
                  </a:solidFill>
                </a:rPr>
                <a:t>Source:</a:t>
              </a:r>
              <a:r>
                <a:rPr lang="en-US" sz="1000" dirty="0">
                  <a:solidFill>
                    <a:schemeClr val="accent6"/>
                  </a:solidFill>
                </a:rPr>
                <a:t> Office for National Statistics; (https://</a:t>
              </a:r>
              <a:r>
                <a:rPr lang="en-US" sz="1000" dirty="0" err="1">
                  <a:solidFill>
                    <a:schemeClr val="accent6"/>
                  </a:solidFill>
                </a:rPr>
                <a:t>www.ons.gov.uk</a:t>
              </a:r>
              <a:r>
                <a:rPr lang="en-US" sz="1000" dirty="0">
                  <a:solidFill>
                    <a:schemeClr val="accent6"/>
                  </a:solidFill>
                </a:rPr>
                <a:t>/economy/</a:t>
              </a:r>
              <a:r>
                <a:rPr lang="en-US" sz="1000" dirty="0" err="1">
                  <a:solidFill>
                    <a:schemeClr val="accent6"/>
                  </a:solidFill>
                </a:rPr>
                <a:t>environmentalaccounts</a:t>
              </a:r>
              <a:r>
                <a:rPr lang="en-US" sz="1000" dirty="0">
                  <a:solidFill>
                    <a:schemeClr val="accent6"/>
                  </a:solidFill>
                </a:rPr>
                <a:t>/datasets/ukenvironmentalaccountsatmosphericemissionsgreenhousegasemissionsbyeconomicsectorandgasunitedkingdom) 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F56539F-7DD6-3E2E-7AC1-D645D6D428C5}"/>
              </a:ext>
            </a:extLst>
          </p:cNvPr>
          <p:cNvGrpSpPr/>
          <p:nvPr/>
        </p:nvGrpSpPr>
        <p:grpSpPr>
          <a:xfrm>
            <a:off x="3286407" y="1690688"/>
            <a:ext cx="8588721" cy="4412557"/>
            <a:chOff x="3603279" y="1451823"/>
            <a:chExt cx="8588721" cy="4412557"/>
          </a:xfrm>
        </p:grpSpPr>
        <p:pic>
          <p:nvPicPr>
            <p:cNvPr id="11" name="Picture 2" descr="Infographic shows U.S. Greenhouse Gas Emissions in 2019: 3% Fluorinated gases, 7% Nitrious oxide (N2O), 10% Methane (CH4), and 80% Carbon dioxide (CO2); Total U.S. Greenhouse Gas Emissions by Economic Sector in 2019: 29% Transportation, 25% Electricity Generation, 23% Industry, 10% Agriculture, 7% Commercial, 6% Residential.">
              <a:extLst>
                <a:ext uri="{FF2B5EF4-FFF2-40B4-BE49-F238E27FC236}">
                  <a16:creationId xmlns:a16="http://schemas.microsoft.com/office/drawing/2014/main" id="{9DDC44D9-6AEE-F40C-E0A6-027C00E342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3279" y="1451823"/>
              <a:ext cx="8588721" cy="41355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CA19E4B-7784-A11B-6D38-7E76270592AA}"/>
                </a:ext>
              </a:extLst>
            </p:cNvPr>
            <p:cNvSpPr txBox="1"/>
            <p:nvPr/>
          </p:nvSpPr>
          <p:spPr>
            <a:xfrm>
              <a:off x="3603279" y="5587381"/>
              <a:ext cx="527856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accent6"/>
                  </a:solidFill>
                </a:rPr>
                <a:t>Source:</a:t>
              </a:r>
              <a:r>
                <a:rPr lang="en-US" sz="1200" dirty="0">
                  <a:solidFill>
                    <a:schemeClr val="accent6"/>
                  </a:solidFill>
                </a:rPr>
                <a:t> U.S. EPA (2021; https://</a:t>
              </a:r>
              <a:r>
                <a:rPr lang="en-US" sz="1200" dirty="0" err="1">
                  <a:solidFill>
                    <a:schemeClr val="accent6"/>
                  </a:solidFill>
                </a:rPr>
                <a:t>cfpub.epa.gov</a:t>
              </a:r>
              <a:r>
                <a:rPr lang="en-US" sz="1200" dirty="0">
                  <a:solidFill>
                    <a:schemeClr val="accent6"/>
                  </a:solidFill>
                </a:rPr>
                <a:t>/</a:t>
              </a:r>
              <a:r>
                <a:rPr lang="en-US" sz="1200" dirty="0" err="1">
                  <a:solidFill>
                    <a:schemeClr val="accent6"/>
                  </a:solidFill>
                </a:rPr>
                <a:t>ghgdata</a:t>
              </a:r>
              <a:r>
                <a:rPr lang="en-US" sz="1200" dirty="0">
                  <a:solidFill>
                    <a:schemeClr val="accent6"/>
                  </a:solidFill>
                </a:rPr>
                <a:t>/</a:t>
              </a:r>
              <a:r>
                <a:rPr lang="en-US" sz="1200" dirty="0" err="1">
                  <a:solidFill>
                    <a:schemeClr val="accent6"/>
                  </a:solidFill>
                </a:rPr>
                <a:t>inventoryexplorer</a:t>
              </a:r>
              <a:r>
                <a:rPr lang="en-US" sz="1200" dirty="0">
                  <a:solidFill>
                    <a:schemeClr val="accent6"/>
                  </a:solidFill>
                </a:rPr>
                <a:t>/).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980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41F20-283E-8777-029E-0CD3D39AE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 all gasses are equal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AA07B13E-065D-E301-B935-6C1A50700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90688"/>
            <a:ext cx="9186333" cy="516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40360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EF21D-AC7B-3EAB-2E11-2FE311D3B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139" y="365125"/>
            <a:ext cx="11209471" cy="1325563"/>
          </a:xfrm>
        </p:spPr>
        <p:txBody>
          <a:bodyPr>
            <a:normAutofit/>
          </a:bodyPr>
          <a:lstStyle/>
          <a:p>
            <a:r>
              <a:rPr lang="en-US" sz="4000" dirty="0"/>
              <a:t>Cattle emissions are part of a natural cycle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D3E9DBC-35B9-B466-C738-19517A2F13F4}"/>
              </a:ext>
            </a:extLst>
          </p:cNvPr>
          <p:cNvGrpSpPr/>
          <p:nvPr/>
        </p:nvGrpSpPr>
        <p:grpSpPr>
          <a:xfrm>
            <a:off x="-1348" y="1690688"/>
            <a:ext cx="10025880" cy="5167312"/>
            <a:chOff x="-1348" y="1690688"/>
            <a:chExt cx="10025880" cy="5167312"/>
          </a:xfrm>
        </p:grpSpPr>
        <p:pic>
          <p:nvPicPr>
            <p:cNvPr id="1026" name="Picture 2" descr="The biogenic carbon cycle">
              <a:extLst>
                <a:ext uri="{FF2B5EF4-FFF2-40B4-BE49-F238E27FC236}">
                  <a16:creationId xmlns:a16="http://schemas.microsoft.com/office/drawing/2014/main" id="{403B4542-2A0A-A21C-782E-7274B0B248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199" y="1690688"/>
              <a:ext cx="9186333" cy="51673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6E3E16D-0C75-D159-431B-637D39902FEF}"/>
                </a:ext>
              </a:extLst>
            </p:cNvPr>
            <p:cNvSpPr txBox="1"/>
            <p:nvPr/>
          </p:nvSpPr>
          <p:spPr>
            <a:xfrm>
              <a:off x="-1348" y="6581001"/>
              <a:ext cx="6097348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b="1" dirty="0"/>
                <a:t>Source:</a:t>
              </a:r>
              <a:r>
                <a:rPr lang="en-US" sz="1200" dirty="0"/>
                <a:t> https://</a:t>
              </a:r>
              <a:r>
                <a:rPr lang="en-US" sz="1200" dirty="0" err="1"/>
                <a:t>clear.ucdavis.edu</a:t>
              </a:r>
              <a:r>
                <a:rPr lang="en-US" sz="1200" dirty="0"/>
                <a:t>/explainers/biogenic-carbon-cycle-and-cattle.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06897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11C71-5FEA-B4B2-8227-AC3079C32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511" y="365125"/>
            <a:ext cx="11369310" cy="1325563"/>
          </a:xfrm>
        </p:spPr>
        <p:txBody>
          <a:bodyPr/>
          <a:lstStyle/>
          <a:p>
            <a:r>
              <a:rPr lang="en-US" dirty="0"/>
              <a:t>GHG emissions for UK agriculture are steady</a:t>
            </a:r>
          </a:p>
        </p:txBody>
      </p:sp>
      <p:pic>
        <p:nvPicPr>
          <p:cNvPr id="7" name="Picture 6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39A77706-670B-9DC8-C650-FBDE0070E9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50" t="14807" r="40239" b="68165"/>
          <a:stretch/>
        </p:blipFill>
        <p:spPr>
          <a:xfrm>
            <a:off x="8658479" y="1909721"/>
            <a:ext cx="3107342" cy="105879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8F2E28E-1A69-B13B-13B4-D1CC8A8A2F6F}"/>
              </a:ext>
            </a:extLst>
          </p:cNvPr>
          <p:cNvGrpSpPr/>
          <p:nvPr/>
        </p:nvGrpSpPr>
        <p:grpSpPr>
          <a:xfrm>
            <a:off x="838200" y="1909721"/>
            <a:ext cx="8006395" cy="4831594"/>
            <a:chOff x="838200" y="1909721"/>
            <a:chExt cx="8006395" cy="4831594"/>
          </a:xfrm>
        </p:grpSpPr>
        <p:pic>
          <p:nvPicPr>
            <p:cNvPr id="5" name="Picture 4" descr="Graphical user interface, text&#10;&#10;Description automatically generated with medium confidence">
              <a:extLst>
                <a:ext uri="{FF2B5EF4-FFF2-40B4-BE49-F238E27FC236}">
                  <a16:creationId xmlns:a16="http://schemas.microsoft.com/office/drawing/2014/main" id="{051E3DBA-906B-1348-D0B6-B59D2C3D93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46" t="42941" r="15356" b="4124"/>
            <a:stretch/>
          </p:blipFill>
          <p:spPr>
            <a:xfrm>
              <a:off x="838200" y="1909721"/>
              <a:ext cx="8006395" cy="448985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EEB71A6-D55C-D2D4-61E9-8DD270A29F3D}"/>
                </a:ext>
              </a:extLst>
            </p:cNvPr>
            <p:cNvSpPr txBox="1"/>
            <p:nvPr/>
          </p:nvSpPr>
          <p:spPr>
            <a:xfrm>
              <a:off x="838200" y="6464316"/>
              <a:ext cx="29946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accent6"/>
                  </a:solidFill>
                </a:rPr>
                <a:t>Source:</a:t>
              </a:r>
              <a:r>
                <a:rPr lang="en-US" sz="1200" dirty="0">
                  <a:solidFill>
                    <a:schemeClr val="accent6"/>
                  </a:solidFill>
                </a:rPr>
                <a:t> DEFRA Agri-climate Report 2021.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33756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7C879-34F6-7D42-6BA8-7B64B2E65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Emissions intensity is down in the UK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69F1543-1FCF-097A-4AF6-57DCD92D2C6A}"/>
              </a:ext>
            </a:extLst>
          </p:cNvPr>
          <p:cNvGrpSpPr/>
          <p:nvPr/>
        </p:nvGrpSpPr>
        <p:grpSpPr>
          <a:xfrm>
            <a:off x="2014349" y="1777480"/>
            <a:ext cx="8163302" cy="4545755"/>
            <a:chOff x="2014349" y="1777480"/>
            <a:chExt cx="8163302" cy="4545755"/>
          </a:xfrm>
        </p:grpSpPr>
        <p:pic>
          <p:nvPicPr>
            <p:cNvPr id="6" name="Picture 5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0104E040-8CE1-11F8-EA8D-2B078B260C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51" t="23049" r="2641" b="11218"/>
            <a:stretch/>
          </p:blipFill>
          <p:spPr>
            <a:xfrm>
              <a:off x="2014349" y="1777480"/>
              <a:ext cx="8163302" cy="426875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B08ECDE-A0C6-1651-5FE6-0405918CBECE}"/>
                </a:ext>
              </a:extLst>
            </p:cNvPr>
            <p:cNvSpPr txBox="1"/>
            <p:nvPr/>
          </p:nvSpPr>
          <p:spPr>
            <a:xfrm>
              <a:off x="2014349" y="6046236"/>
              <a:ext cx="29946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accent6"/>
                  </a:solidFill>
                </a:rPr>
                <a:t>Source:</a:t>
              </a:r>
              <a:r>
                <a:rPr lang="en-US" sz="1200" dirty="0">
                  <a:solidFill>
                    <a:schemeClr val="accent6"/>
                  </a:solidFill>
                </a:rPr>
                <a:t> DEFRA Agri-climate Report 2021.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2DF9FB2-1EB2-A0A6-0813-2591BB46AAA6}"/>
              </a:ext>
            </a:extLst>
          </p:cNvPr>
          <p:cNvSpPr txBox="1"/>
          <p:nvPr/>
        </p:nvSpPr>
        <p:spPr>
          <a:xfrm>
            <a:off x="3333513" y="1454314"/>
            <a:ext cx="55249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Lower intensity corresponds to lower GHG emissions</a:t>
            </a:r>
            <a:br>
              <a:rPr lang="en-US" dirty="0"/>
            </a:br>
            <a:r>
              <a:rPr lang="en-US" dirty="0"/>
              <a:t>per liter of milk produced </a:t>
            </a:r>
          </a:p>
        </p:txBody>
      </p:sp>
    </p:spTree>
    <p:extLst>
      <p:ext uri="{BB962C8B-B14F-4D97-AF65-F5344CB8AC3E}">
        <p14:creationId xmlns:p14="http://schemas.microsoft.com/office/powerpoint/2010/main" val="2300907104"/>
      </p:ext>
    </p:extLst>
  </p:cSld>
  <p:clrMapOvr>
    <a:masterClrMapping/>
  </p:clrMapOvr>
</p:sld>
</file>

<file path=ppt/theme/theme1.xml><?xml version="1.0" encoding="utf-8"?>
<a:theme xmlns:a="http://schemas.openxmlformats.org/drawingml/2006/main" name="Peak">
  <a:themeElements>
    <a:clrScheme name="Peak">
      <a:dk1>
        <a:srgbClr val="5F5F5F"/>
      </a:dk1>
      <a:lt1>
        <a:sysClr val="window" lastClr="FFFFFF"/>
      </a:lt1>
      <a:dk2>
        <a:srgbClr val="8E258D"/>
      </a:dk2>
      <a:lt2>
        <a:srgbClr val="F8F8F8"/>
      </a:lt2>
      <a:accent1>
        <a:srgbClr val="8E258D"/>
      </a:accent1>
      <a:accent2>
        <a:srgbClr val="808080"/>
      </a:accent2>
      <a:accent3>
        <a:srgbClr val="C286A7"/>
      </a:accent3>
      <a:accent4>
        <a:srgbClr val="DDDDDD"/>
      </a:accent4>
      <a:accent5>
        <a:srgbClr val="5F5F5F"/>
      </a:accent5>
      <a:accent6>
        <a:srgbClr val="4D4D4D"/>
      </a:accent6>
      <a:hlink>
        <a:srgbClr val="C286A7"/>
      </a:hlink>
      <a:folHlink>
        <a:srgbClr val="919191"/>
      </a:folHlink>
    </a:clrScheme>
    <a:fontScheme name="Leelawadee">
      <a:majorFont>
        <a:latin typeface="Leelawadee"/>
        <a:ea typeface=""/>
        <a:cs typeface=""/>
      </a:majorFont>
      <a:minorFont>
        <a:latin typeface="Leelawade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EAK" id="{C0DAB73E-669B-4935-AC2E-7731829592D4}" vid="{AE77D09D-D06D-4B01-8203-41511279F92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AD565A88A19914888B31AE27E8A9E69" ma:contentTypeVersion="12" ma:contentTypeDescription="Create a new document." ma:contentTypeScope="" ma:versionID="e8dafbb05e64b58856ccfbd6b3db0405">
  <xsd:schema xmlns:xsd="http://www.w3.org/2001/XMLSchema" xmlns:xs="http://www.w3.org/2001/XMLSchema" xmlns:p="http://schemas.microsoft.com/office/2006/metadata/properties" xmlns:ns2="a1d297ba-8e74-4dce-8042-5b03bc1f93fa" xmlns:ns3="50a2bd74-e7b2-4070-9a85-8f7a08e7c9ab" targetNamespace="http://schemas.microsoft.com/office/2006/metadata/properties" ma:root="true" ma:fieldsID="71c1f91c17b331541dc8ae890a636033" ns2:_="" ns3:_="">
    <xsd:import namespace="a1d297ba-8e74-4dce-8042-5b03bc1f93fa"/>
    <xsd:import namespace="50a2bd74-e7b2-4070-9a85-8f7a08e7c9a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d297ba-8e74-4dce-8042-5b03bc1f93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a2bd74-e7b2-4070-9a85-8f7a08e7c9ab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4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4637939-EA31-4209-AB84-BA43C9472072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a1d297ba-8e74-4dce-8042-5b03bc1f93fa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B2EB6330-8D5C-405C-88D7-BDD0CA02259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1d297ba-8e74-4dce-8042-5b03bc1f93fa"/>
    <ds:schemaRef ds:uri="50a2bd74-e7b2-4070-9a85-8f7a08e7c9a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9872C43-4582-4BEB-9F67-7E5D32DF4DA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3928</TotalTime>
  <Words>1183</Words>
  <Application>Microsoft Macintosh PowerPoint</Application>
  <PresentationFormat>Widescreen</PresentationFormat>
  <Paragraphs>175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Calibri</vt:lpstr>
      <vt:lpstr>Leelawadee</vt:lpstr>
      <vt:lpstr>Tahoma</vt:lpstr>
      <vt:lpstr>Peak</vt:lpstr>
      <vt:lpstr>Sustainable dairying for the next 10 years and beyond</vt:lpstr>
      <vt:lpstr>Topics for discussion</vt:lpstr>
      <vt:lpstr>What does sustainable dairying look like?</vt:lpstr>
      <vt:lpstr>What is sustainability?</vt:lpstr>
      <vt:lpstr>Dairy impacts the environment </vt:lpstr>
      <vt:lpstr>Not all gasses are equal</vt:lpstr>
      <vt:lpstr>Cattle emissions are part of a natural cycle</vt:lpstr>
      <vt:lpstr>GHG emissions for UK agriculture are steady</vt:lpstr>
      <vt:lpstr>Emissions intensity is down in the UK</vt:lpstr>
      <vt:lpstr>Dairy Roadmap achievements</vt:lpstr>
      <vt:lpstr>The bottom line</vt:lpstr>
      <vt:lpstr>How are productivity and fertility related to sustainability?</vt:lpstr>
      <vt:lpstr>Cow productivity has grown considerably</vt:lpstr>
      <vt:lpstr>Trends are now favorable for PL and DPR</vt:lpstr>
      <vt:lpstr>Why are cows most commonly culled?</vt:lpstr>
      <vt:lpstr>How long should cows stay in the herd?</vt:lpstr>
      <vt:lpstr>How is sustainability related to other traits?</vt:lpstr>
      <vt:lpstr>How do we breed a sustainable cow?</vt:lpstr>
      <vt:lpstr>You can’t milk the same cow forever</vt:lpstr>
      <vt:lpstr>#PhenotypeIsKing</vt:lpstr>
      <vt:lpstr>New phenotypes are expensive</vt:lpstr>
      <vt:lpstr>The milk sample can tell us more</vt:lpstr>
      <vt:lpstr>£PLI is a good selection tool</vt:lpstr>
      <vt:lpstr>What will the cow of the future look like?</vt:lpstr>
      <vt:lpstr>Some closing thoughts</vt:lpstr>
      <vt:lpstr>Do we know what we don’t know?</vt:lpstr>
      <vt:lpstr>Who will watch the watchers?</vt:lpstr>
      <vt:lpstr>This is a team sport</vt:lpstr>
      <vt:lpstr>Conclusions</vt:lpstr>
    </vt:vector>
  </TitlesOfParts>
  <Company>Alta Genetics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Ellen Kadijk</dc:creator>
  <cp:lastModifiedBy>John Cole</cp:lastModifiedBy>
  <cp:revision>120</cp:revision>
  <dcterms:created xsi:type="dcterms:W3CDTF">2015-10-15T13:30:25Z</dcterms:created>
  <dcterms:modified xsi:type="dcterms:W3CDTF">2023-01-27T16:06:17Z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0x0101004AD565A88A19914888B31AE27E8A9E69</vt:lpwstr>
  </property>
</Properties>
</file>